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0" r:id="rId3"/>
    <p:sldId id="291" r:id="rId4"/>
    <p:sldId id="270" r:id="rId5"/>
    <p:sldId id="288" r:id="rId6"/>
    <p:sldId id="267" r:id="rId7"/>
    <p:sldId id="292" r:id="rId8"/>
    <p:sldId id="281" r:id="rId9"/>
    <p:sldId id="282" r:id="rId10"/>
    <p:sldId id="272" r:id="rId11"/>
    <p:sldId id="261" r:id="rId12"/>
    <p:sldId id="273" r:id="rId13"/>
    <p:sldId id="278" r:id="rId14"/>
    <p:sldId id="259" r:id="rId15"/>
    <p:sldId id="285" r:id="rId16"/>
    <p:sldId id="29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35" autoAdjust="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Small Business Preferences in Federal Contracting </a:t>
            </a:r>
          </a:p>
        </c:rich>
      </c:tx>
      <c:layout>
        <c:manualLayout>
          <c:xMode val="edge"/>
          <c:yMode val="edge"/>
          <c:x val="0.23765707651928125"/>
          <c:y val="3.44827586206896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538461538461578E-3"/>
          <c:y val="0.20250090505928139"/>
          <c:w val="0.89166666666666672"/>
          <c:h val="0.7640643949678706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3DF-44AE-8583-827450BF2F4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53DF-44AE-8583-827450BF2F4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53DF-44AE-8583-827450BF2F4B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7-53DF-44AE-8583-827450BF2F4B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53DF-44AE-8583-827450BF2F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DF-44AE-8583-827450BF2F4B}"/>
                </c:ext>
              </c:extLst>
            </c:dLbl>
            <c:dLbl>
              <c:idx val="1"/>
              <c:layout>
                <c:manualLayout>
                  <c:x val="1.0836967494447904E-2"/>
                  <c:y val="-3.7356321839080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F-44AE-8583-827450BF2F4B}"/>
                </c:ext>
              </c:extLst>
            </c:dLbl>
            <c:dLbl>
              <c:idx val="2"/>
              <c:layout>
                <c:manualLayout>
                  <c:x val="1.7948717948717954E-2"/>
                  <c:y val="-2.8735632183908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DF-44AE-8583-827450BF2F4B}"/>
                </c:ext>
              </c:extLst>
            </c:dLbl>
            <c:dLbl>
              <c:idx val="3"/>
              <c:layout>
                <c:manualLayout>
                  <c:x val="2.5931253785584502E-2"/>
                  <c:y val="-2.8735632183908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F-44AE-8583-827450BF2F4B}"/>
                </c:ext>
              </c:extLst>
            </c:dLbl>
            <c:dLbl>
              <c:idx val="4"/>
              <c:layout>
                <c:manualLayout>
                  <c:x val="1.1006258833030488E-2"/>
                  <c:y val="1.43678160919540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DF-44AE-8583-827450BF2F4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dirty="0"/>
                      <a:t>Any Small</a:t>
                    </a:r>
                    <a:r>
                      <a:rPr lang="en-US" sz="1400" b="1" baseline="0" dirty="0"/>
                      <a:t> </a:t>
                    </a:r>
                    <a:r>
                      <a:rPr lang="en-US" sz="1400" b="1" dirty="0"/>
                      <a:t>Business, 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DF-44AE-8583-827450BF2F4B}"/>
                </c:ext>
              </c:extLst>
            </c:dLbl>
            <c:dLbl>
              <c:idx val="6"/>
              <c:layout>
                <c:manualLayout>
                  <c:x val="-0.13656501110438121"/>
                  <c:y val="4.116435876549912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Total Small </a:t>
                    </a:r>
                  </a:p>
                  <a:p>
                    <a:r>
                      <a:rPr lang="en-US" sz="1400" b="1" dirty="0"/>
                      <a:t>Business</a:t>
                    </a:r>
                  </a:p>
                  <a:p>
                    <a:r>
                      <a:rPr lang="en-US" sz="1400" b="1" dirty="0"/>
                      <a:t> 23%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DF-44AE-8583-827450BF2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Large Business</c:v>
                </c:pt>
                <c:pt idx="1">
                  <c:v>Woman-Owned</c:v>
                </c:pt>
                <c:pt idx="2">
                  <c:v>Disadvantaged, Incl. 8(a)</c:v>
                </c:pt>
                <c:pt idx="3">
                  <c:v>HUBZone</c:v>
                </c:pt>
                <c:pt idx="4">
                  <c:v>Service Disabled Veteran Owned</c:v>
                </c:pt>
                <c:pt idx="5">
                  <c:v>Any Small Business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0.77</c:v>
                </c:pt>
                <c:pt idx="1">
                  <c:v>5.000000000000001E-2</c:v>
                </c:pt>
                <c:pt idx="2">
                  <c:v>5.000000000000001E-2</c:v>
                </c:pt>
                <c:pt idx="3">
                  <c:v>3.0000000000000006E-2</c:v>
                </c:pt>
                <c:pt idx="4">
                  <c:v>3.0000000000000006E-2</c:v>
                </c:pt>
                <c:pt idx="5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3DF-44AE-8583-827450BF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B460A-B7C1-4BC9-AB37-55C622A350C9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B977-75B5-4670-9865-9A1DDE64D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7FD8-7A52-46FA-9853-2094D86331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4FA97B-17DE-4344-928C-981838AC87C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85D6E-003C-47B6-85CD-BDB14206B4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urman@gm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irginiaptap.org/about/staff/" TargetMode="External"/><Relationship Id="rId2" Type="http://schemas.openxmlformats.org/officeDocument/2006/relationships/hyperlink" Target="http://www.virginiapta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tap@gm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.navy.mil/spawar/PEOC4I/ASPG/Documents/APSG_Manuals/files/Integrated_Def_Acq_Management_Frmwk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dconnect.net/" TargetMode="External"/><Relationship Id="rId3" Type="http://schemas.openxmlformats.org/officeDocument/2006/relationships/hyperlink" Target="http://www.fpds.gov/" TargetMode="External"/><Relationship Id="rId7" Type="http://schemas.openxmlformats.org/officeDocument/2006/relationships/hyperlink" Target="http://www.fedbid.com/" TargetMode="External"/><Relationship Id="rId2" Type="http://schemas.openxmlformats.org/officeDocument/2006/relationships/hyperlink" Target="http://www.usaspending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bo.gov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gao.gov/" TargetMode="External"/><Relationship Id="rId10" Type="http://schemas.openxmlformats.org/officeDocument/2006/relationships/hyperlink" Target="http://www.osdbu.gov/" TargetMode="External"/><Relationship Id="rId4" Type="http://schemas.openxmlformats.org/officeDocument/2006/relationships/hyperlink" Target="http://www.ssq.gsa.gov/" TargetMode="External"/><Relationship Id="rId9" Type="http://schemas.openxmlformats.org/officeDocument/2006/relationships/hyperlink" Target="http://www.calc.gsa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20583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effectLst/>
              </a:rPr>
              <a:t>Government Contracting Must-Haves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772400" cy="1981200"/>
          </a:xfrm>
        </p:spPr>
        <p:txBody>
          <a:bodyPr>
            <a:noAutofit/>
          </a:bodyPr>
          <a:lstStyle/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Anna Urman, Director, Virginia PTAP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aurman@gmu.edu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Twitter @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VirginiaPTAP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Facebook: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VirginiaPTAP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32861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4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119" y="1752600"/>
            <a:ext cx="8534400" cy="37678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Who are the people making buying decisions?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Contracting officers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“end users” – program managers, by any other name?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Influencers, bigwigs, and champions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Find out what you can – are they published? Do they speak at conferences? Are they on LinkedIn? Do they Tweet? Personal connections to them?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TALK TO THEM: Nobody likes to buy from strangers</a:t>
            </a:r>
          </a:p>
          <a:p>
            <a:pPr lvl="1"/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184658">
            <a:off x="6089406" y="5371625"/>
            <a:ext cx="2783851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Hint</a:t>
            </a:r>
            <a:r>
              <a:rPr lang="en-US" sz="20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listen to the industry “rumor mill” – networking events are great for that</a:t>
            </a:r>
          </a:p>
        </p:txBody>
      </p:sp>
      <p:sp>
        <p:nvSpPr>
          <p:cNvPr id="5" name="AutoShape 2" descr="Image result for getting to know 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Image result for getting to know yo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803"/>
            <a:ext cx="4343400" cy="154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83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059712"/>
            <a:ext cx="86868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HOW </a:t>
            </a:r>
            <a:r>
              <a:rPr lang="en-US" dirty="0"/>
              <a:t>does Government Buy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“RFP” – the big money… and competition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Definitive contracts – customer knows what, when, how much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IDIQs / GWACs / MATOCs / GSA FSS Schedules 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 potential “ceiling value”, no guarantee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Pre-negotiated “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&amp; Cs”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Simplified Acquisition Process (SAP)</a:t>
            </a:r>
          </a:p>
          <a:p>
            <a:pPr lvl="1">
              <a:spcBef>
                <a:spcPts val="12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Small Business Set-Aside by default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$25,000 - $150,000 – written RFP, simplified process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$3,500 - $25,000 – NO WRITTEN RFP, 3 written offers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Under $3,500 – NO WRITTEN RFP, 3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oral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offers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Reverse Auctions (often for SAP)</a:t>
            </a:r>
          </a:p>
          <a:p>
            <a:pPr marL="1719263" lvl="1" indent="287338"/>
            <a:r>
              <a:rPr lang="en-US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baseline="30000" dirty="0">
                <a:latin typeface="Calibri" pitchFamily="34" charset="0"/>
                <a:cs typeface="Calibri" pitchFamily="34" charset="0"/>
              </a:rPr>
              <a:t>rd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party processors: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Fedbid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Fedconnect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1719263" lvl="1" indent="287338"/>
            <a:r>
              <a:rPr lang="en-US" dirty="0">
                <a:latin typeface="Calibri" pitchFamily="34" charset="0"/>
                <a:cs typeface="Calibri" pitchFamily="34" charset="0"/>
              </a:rPr>
              <a:t>Lowest price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Paths to Contract</a:t>
            </a:r>
          </a:p>
        </p:txBody>
      </p:sp>
    </p:spTree>
    <p:extLst>
      <p:ext uri="{BB962C8B-B14F-4D97-AF65-F5344CB8AC3E}">
        <p14:creationId xmlns:p14="http://schemas.microsoft.com/office/powerpoint/2010/main" val="349427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dirty="0">
                <a:latin typeface="Trebuchet MS" pitchFamily="34" charset="0"/>
              </a:rPr>
              <a:t>Who are the best vendors? </a:t>
            </a:r>
            <a:r>
              <a:rPr lang="en-US" sz="2400" i="1" dirty="0">
                <a:solidFill>
                  <a:srgbClr val="FF0000"/>
                </a:solidFill>
                <a:latin typeface="Trebuchet MS" pitchFamily="34" charset="0"/>
              </a:rPr>
              <a:t>(define “best”!)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rebuchet MS" pitchFamily="34" charset="0"/>
              </a:rPr>
              <a:t>And can you sub to them?  If so, how do you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Showcard Gothic" panose="04020904020102020604" pitchFamily="82" charset="0"/>
              </a:rPr>
              <a:t>stand out</a:t>
            </a:r>
            <a:r>
              <a:rPr lang="en-US" dirty="0">
                <a:latin typeface="Trebuchet MS" pitchFamily="34" charset="0"/>
              </a:rPr>
              <a:t>? </a:t>
            </a:r>
          </a:p>
          <a:p>
            <a:r>
              <a:rPr lang="en-US" dirty="0">
                <a:latin typeface="Trebuchet MS" pitchFamily="34" charset="0"/>
              </a:rPr>
              <a:t>Who are other small businesses at the agency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rebuchet MS" pitchFamily="34" charset="0"/>
              </a:rPr>
              <a:t>Can you team? How are you better?</a:t>
            </a:r>
          </a:p>
          <a:p>
            <a:r>
              <a:rPr lang="en-US" dirty="0">
                <a:latin typeface="Trebuchet MS" pitchFamily="34" charset="0"/>
              </a:rPr>
              <a:t>Who is the incumbent?</a:t>
            </a:r>
          </a:p>
          <a:p>
            <a:pPr lvl="1"/>
            <a:r>
              <a:rPr lang="en-US" dirty="0">
                <a:latin typeface="Trebuchet MS" pitchFamily="34" charset="0"/>
              </a:rPr>
              <a:t>Is customer happy?</a:t>
            </a:r>
          </a:p>
          <a:p>
            <a:pPr lvl="1"/>
            <a:r>
              <a:rPr lang="en-US" dirty="0">
                <a:latin typeface="Trebuchet MS" pitchFamily="34" charset="0"/>
              </a:rPr>
              <a:t>What are their prices? </a:t>
            </a:r>
          </a:p>
          <a:p>
            <a:pPr lvl="2"/>
            <a:r>
              <a:rPr lang="en-US" dirty="0">
                <a:latin typeface="Trebuchet MS" pitchFamily="34" charset="0"/>
              </a:rPr>
              <a:t>check their GSA Schedule, FOIA their contract</a:t>
            </a:r>
          </a:p>
          <a:p>
            <a:pPr lvl="1"/>
            <a:r>
              <a:rPr lang="en-US" dirty="0">
                <a:latin typeface="Trebuchet MS" pitchFamily="34" charset="0"/>
              </a:rPr>
              <a:t>What’s the current scope of work?</a:t>
            </a:r>
          </a:p>
          <a:p>
            <a:pPr lvl="1"/>
            <a:r>
              <a:rPr lang="en-US" dirty="0">
                <a:latin typeface="Trebuchet MS" pitchFamily="34" charset="0"/>
              </a:rPr>
              <a:t>How big is their footprint – a one-off contract or embedded within agency?  (Cut your losses!)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Competitive / Teaming Analysis</a:t>
            </a:r>
            <a:br>
              <a:rPr lang="en-US" dirty="0">
                <a:effectLst/>
              </a:rPr>
            </a:br>
            <a:endParaRPr lang="en-US" sz="24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“If you don’t have a competitive advantage, don’t compete”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82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059712"/>
            <a:ext cx="8686800" cy="1828800"/>
          </a:xfrm>
        </p:spPr>
        <p:txBody>
          <a:bodyPr>
            <a:normAutofit/>
          </a:bodyPr>
          <a:lstStyle/>
          <a:p>
            <a:r>
              <a:rPr lang="en-US" sz="4400" dirty="0"/>
              <a:t>Are You Ready for Prime Time?</a:t>
            </a:r>
          </a:p>
        </p:txBody>
      </p:sp>
    </p:spTree>
    <p:extLst>
      <p:ext uri="{BB962C8B-B14F-4D97-AF65-F5344CB8AC3E}">
        <p14:creationId xmlns:p14="http://schemas.microsoft.com/office/powerpoint/2010/main" val="129319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Demonstrate your knowledge</a:t>
            </a:r>
          </a:p>
          <a:p>
            <a:pPr marL="393192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Your customer’s challenge</a:t>
            </a:r>
          </a:p>
          <a:p>
            <a:pPr marL="393192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Their current environment/situation</a:t>
            </a:r>
          </a:p>
          <a:p>
            <a:pPr marL="393192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Present a thoughtful, “tailored” solution</a:t>
            </a:r>
          </a:p>
          <a:p>
            <a:pPr lvl="2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Hint: you don’t have to have it solved at the first meeting – </a:t>
            </a:r>
          </a:p>
          <a:p>
            <a:pPr marL="630936" lvl="2" indent="0">
              <a:buNone/>
            </a:pP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ask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the questions that will help you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customer’s words – phrasing, deadlines, technical terms, jargon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Don’t expect instant deals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expect long-term dialogue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Don’t waste time on folks who don’t buy what you sell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the Walk &amp; Talk the Talk</a:t>
            </a:r>
          </a:p>
        </p:txBody>
      </p:sp>
      <p:sp>
        <p:nvSpPr>
          <p:cNvPr id="5" name="Plus 4"/>
          <p:cNvSpPr/>
          <p:nvPr/>
        </p:nvSpPr>
        <p:spPr>
          <a:xfrm>
            <a:off x="609600" y="1828800"/>
            <a:ext cx="533400" cy="457200"/>
          </a:xfrm>
          <a:prstGeom prst="mathPlus">
            <a:avLst>
              <a:gd name="adj1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685800" y="2514600"/>
            <a:ext cx="381000" cy="381000"/>
          </a:xfrm>
          <a:prstGeom prst="mathEqual">
            <a:avLst>
              <a:gd name="adj1" fmla="val 0"/>
              <a:gd name="adj2" fmla="val 3350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0927" y="2438400"/>
            <a:ext cx="5562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81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54721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Open sans"/>
              </a:rPr>
              <a:t>Next Steps?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>
                <a:latin typeface="Open sans"/>
              </a:rPr>
              <a:t>Full training calendar: </a:t>
            </a:r>
            <a:r>
              <a:rPr lang="en-US" sz="2100" dirty="0">
                <a:latin typeface="Open sans"/>
                <a:hlinkClick r:id="rId2"/>
              </a:rPr>
              <a:t>www.virginiaptap.org</a:t>
            </a:r>
            <a:endParaRPr lang="en-US" sz="2100" dirty="0">
              <a:latin typeface="Open sans"/>
            </a:endParaRPr>
          </a:p>
          <a:p>
            <a:r>
              <a:rPr lang="en-US" sz="2100" b="1" dirty="0">
                <a:latin typeface="Open sans"/>
              </a:rPr>
              <a:t>Bid Match Service </a:t>
            </a:r>
            <a:r>
              <a:rPr lang="en-US" sz="2100" dirty="0">
                <a:latin typeface="Open sans"/>
              </a:rPr>
              <a:t>Subscription (110+ Federal, State, Local, International)</a:t>
            </a:r>
          </a:p>
          <a:p>
            <a:r>
              <a:rPr lang="en-US" sz="2100" dirty="0">
                <a:latin typeface="Open sans"/>
              </a:rPr>
              <a:t>Free, confidential counseling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753904"/>
              </p:ext>
            </p:extLst>
          </p:nvPr>
        </p:nvGraphicFramePr>
        <p:xfrm>
          <a:off x="400665" y="1872537"/>
          <a:ext cx="8458200" cy="311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53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"/>
                        </a:rPr>
                        <a:t>NEW to Counseling</a:t>
                      </a:r>
                      <a:endParaRPr lang="en-US" dirty="0">
                        <a:solidFill>
                          <a:srgbClr val="0067B2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rgbClr val="0067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"/>
                        </a:rPr>
                        <a:t>Met with counselor before</a:t>
                      </a:r>
                    </a:p>
                  </a:txBody>
                  <a:tcPr>
                    <a:solidFill>
                      <a:srgbClr val="0067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70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Open sans"/>
                        </a:rPr>
                        <a:t>Register as</a:t>
                      </a:r>
                      <a:r>
                        <a:rPr lang="en-US" baseline="0" dirty="0">
                          <a:latin typeface="Open sans"/>
                        </a:rPr>
                        <a:t> client </a:t>
                      </a:r>
                      <a:r>
                        <a:rPr lang="en-US" baseline="0" dirty="0">
                          <a:latin typeface="Open sans"/>
                          <a:hlinkClick r:id="rId2"/>
                        </a:rPr>
                        <a:t>www.virginiaptap.org</a:t>
                      </a:r>
                      <a:endParaRPr lang="en-US" dirty="0">
                        <a:latin typeface="Open san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Open sans"/>
                        </a:rPr>
                        <a:t>Fill in</a:t>
                      </a:r>
                      <a:r>
                        <a:rPr lang="en-US" baseline="0" dirty="0">
                          <a:latin typeface="Open sans"/>
                        </a:rPr>
                        <a:t> profile COMPLETELY, with “E-Signature”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>
                          <a:latin typeface="Open sans"/>
                        </a:rPr>
                        <a:t>Specify What Assistance You’re Seeking – so we can assign you to the right counselor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>
                          <a:latin typeface="Open sans"/>
                        </a:rPr>
                        <a:t>A counselor will reach out (phone or email) to schedule a session</a:t>
                      </a:r>
                      <a:endParaRPr lang="en-US" dirty="0">
                        <a:latin typeface="Open san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Open sans"/>
                        </a:rPr>
                        <a:t>Call or email your counselor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Open sans"/>
                        </a:rPr>
                        <a:t>Don’t remember who it is? </a:t>
                      </a:r>
                      <a:r>
                        <a:rPr lang="en-US" dirty="0">
                          <a:latin typeface="Open sans"/>
                          <a:hlinkClick r:id="rId3"/>
                        </a:rPr>
                        <a:t>https://virginiaptap.org/about/staff/</a:t>
                      </a:r>
                      <a:r>
                        <a:rPr lang="en-US" dirty="0">
                          <a:latin typeface="Open san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225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>
                          <a:latin typeface="Open sans"/>
                        </a:rPr>
                        <a:t>Help with registration, counseling, classes – </a:t>
                      </a:r>
                      <a:r>
                        <a:rPr lang="en-US" dirty="0">
                          <a:latin typeface="Open sans"/>
                          <a:hlinkClick r:id="rId4"/>
                        </a:rPr>
                        <a:t>ptap@gmu.edu</a:t>
                      </a:r>
                      <a:r>
                        <a:rPr lang="en-US" dirty="0">
                          <a:latin typeface="Open sans"/>
                        </a:rPr>
                        <a:t> or 703-277-7750 </a:t>
                      </a:r>
                    </a:p>
                  </a:txBody>
                  <a:tcPr>
                    <a:solidFill>
                      <a:srgbClr val="DD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79838"/>
              </p:ext>
            </p:extLst>
          </p:nvPr>
        </p:nvGraphicFramePr>
        <p:xfrm>
          <a:off x="228600" y="5222240"/>
          <a:ext cx="86868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"/>
                        </a:rPr>
                        <a:t>Common topics</a:t>
                      </a:r>
                    </a:p>
                  </a:txBody>
                  <a:tcPr>
                    <a:solidFill>
                      <a:srgbClr val="02A6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Open sans"/>
                        </a:rPr>
                        <a:t>SAM/DSBS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Certifications</a:t>
                      </a:r>
                      <a:r>
                        <a:rPr lang="en-US" sz="1100" baseline="0" dirty="0">
                          <a:latin typeface="Open sans"/>
                        </a:rPr>
                        <a:t> &amp; set-asides: 8(a), EDWOSB, WOSB, VOSB, SDVOSB, HUBZone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NAICS Codes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State &amp; Local (</a:t>
                      </a:r>
                      <a:r>
                        <a:rPr lang="en-US" sz="1100" baseline="0" dirty="0" err="1">
                          <a:latin typeface="Open sans"/>
                        </a:rPr>
                        <a:t>eVA</a:t>
                      </a:r>
                      <a:r>
                        <a:rPr lang="en-US" sz="1100" baseline="0" dirty="0">
                          <a:latin typeface="Open sans"/>
                        </a:rPr>
                        <a:t>, SWAM)</a:t>
                      </a:r>
                      <a:endParaRPr lang="en-US" sz="1100" dirty="0">
                        <a:latin typeface="Open san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Open sans"/>
                        </a:rPr>
                        <a:t>Capabilities statements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Marketing</a:t>
                      </a:r>
                      <a:r>
                        <a:rPr lang="en-US" sz="1100" baseline="0" dirty="0">
                          <a:latin typeface="Open sans"/>
                        </a:rPr>
                        <a:t> to the government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Market research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Business development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Proposals / RFP responses</a:t>
                      </a: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Security clearances</a:t>
                      </a:r>
                      <a:endParaRPr lang="en-US" sz="1100" dirty="0">
                        <a:latin typeface="Open san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Open sans"/>
                        </a:rPr>
                        <a:t>Compliance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Teaming / subcontracting strategies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GSA Schedules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Pricing </a:t>
                      </a:r>
                    </a:p>
                    <a:p>
                      <a:r>
                        <a:rPr lang="en-US" sz="1100" dirty="0">
                          <a:latin typeface="Open sans"/>
                        </a:rPr>
                        <a:t>Contract management</a:t>
                      </a:r>
                      <a:endParaRPr lang="en-US" sz="1100" baseline="0" dirty="0">
                        <a:latin typeface="Open sans"/>
                      </a:endParaRPr>
                    </a:p>
                    <a:p>
                      <a:r>
                        <a:rPr lang="en-US" sz="1100" baseline="0" dirty="0">
                          <a:latin typeface="Open sans"/>
                        </a:rPr>
                        <a:t>Contract performance</a:t>
                      </a:r>
                      <a:endParaRPr lang="en-US" sz="1100" dirty="0">
                        <a:latin typeface="Open san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47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Procurement Process</a:t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https://www.ihs.gov/dap/includes/themes/newihstheme/images/flowChar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66800"/>
            <a:ext cx="8567055" cy="533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71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2571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Integrated Defense Acquisition, Technology, and Logistics Life Cycle Management System</a:t>
            </a:r>
          </a:p>
        </p:txBody>
      </p:sp>
      <p:pic>
        <p:nvPicPr>
          <p:cNvPr id="4098" name="Picture 2" descr="http://assets.nydailynews.com/polopoly_fs/1.2198100.1429911142!/img/httpImage/image.jpg_gen/derivatives/article_635/warren26e-1-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55" r="459"/>
          <a:stretch/>
        </p:blipFill>
        <p:spPr bwMode="auto">
          <a:xfrm>
            <a:off x="119448" y="1117598"/>
            <a:ext cx="8424922" cy="529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05800" y="6297142"/>
            <a:ext cx="652743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3"/>
              </a:rPr>
              <a:t>Link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21181221">
            <a:off x="457199" y="1653955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Old Stamper" panose="02000500000000000000" pitchFamily="2" charset="0"/>
              </a:rPr>
              <a:t>Not for the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Old Stamper" panose="02000500000000000000" pitchFamily="2" charset="0"/>
              </a:rPr>
              <a:t>Faint of Heart!</a:t>
            </a:r>
          </a:p>
        </p:txBody>
      </p:sp>
    </p:spTree>
    <p:extLst>
      <p:ext uri="{BB962C8B-B14F-4D97-AF65-F5344CB8AC3E}">
        <p14:creationId xmlns:p14="http://schemas.microsoft.com/office/powerpoint/2010/main" val="41353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Legal Requirements &amp; Registrations </a:t>
            </a:r>
          </a:p>
        </p:txBody>
      </p:sp>
    </p:spTree>
    <p:extLst>
      <p:ext uri="{BB962C8B-B14F-4D97-AF65-F5344CB8AC3E}">
        <p14:creationId xmlns:p14="http://schemas.microsoft.com/office/powerpoint/2010/main" val="409951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What Do I </a:t>
            </a:r>
            <a:r>
              <a:rPr lang="en-US" dirty="0">
                <a:effectLst/>
              </a:rPr>
              <a:t>Need</a:t>
            </a:r>
            <a:r>
              <a:rPr lang="en-US" dirty="0"/>
              <a:t>? (Registrations)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4040188" cy="609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600" b="1" dirty="0"/>
              <a:t>MUST HAVE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724400" y="1066800"/>
            <a:ext cx="4041775" cy="609600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182880" anchor="ctr"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600" b="1" i="1" dirty="0"/>
              <a:t>Nice to Have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1828800"/>
            <a:ext cx="4267200" cy="4800600"/>
          </a:xfrm>
        </p:spPr>
        <p:txBody>
          <a:bodyPr>
            <a:noAutofit/>
          </a:bodyPr>
          <a:lstStyle/>
          <a:p>
            <a:pPr marL="623887" lvl="1" indent="-514350">
              <a:spcBef>
                <a:spcPts val="400"/>
              </a:spcBef>
              <a:buSzPct val="100000"/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Gill Sans MT" panose="020B0502020104020203" pitchFamily="34" charset="0"/>
              </a:rPr>
              <a:t>Homework</a:t>
            </a:r>
            <a:r>
              <a:rPr lang="en-US" sz="2800" b="1" dirty="0">
                <a:latin typeface="Gill Sans MT" panose="020B0502020104020203" pitchFamily="34" charset="0"/>
              </a:rPr>
              <a:t>: NAICS, &amp; PSC </a:t>
            </a:r>
            <a:r>
              <a:rPr lang="en-US" sz="2800" b="1" i="1" dirty="0">
                <a:latin typeface="Gill Sans MT" panose="020B0502020104020203" pitchFamily="34" charset="0"/>
              </a:rPr>
              <a:t>Codes</a:t>
            </a:r>
            <a:endParaRPr lang="en-US" sz="3200" b="1" i="1" dirty="0">
              <a:latin typeface="Gill Sans MT" panose="020B0502020104020203" pitchFamily="34" charset="0"/>
            </a:endParaRPr>
          </a:p>
          <a:p>
            <a:pPr marL="623887" lvl="1" indent="-514350">
              <a:spcBef>
                <a:spcPts val="400"/>
              </a:spcBef>
              <a:buSzPct val="100000"/>
              <a:buFont typeface="+mj-lt"/>
              <a:buAutoNum type="arabicPeriod"/>
            </a:pPr>
            <a:r>
              <a:rPr lang="en-US" sz="3200" b="1" dirty="0">
                <a:latin typeface="Gill Sans MT" panose="020B0502020104020203" pitchFamily="34" charset="0"/>
              </a:rPr>
              <a:t>EIN # (Tax ID)</a:t>
            </a:r>
          </a:p>
          <a:p>
            <a:pPr marL="623887" lvl="1" indent="-514350">
              <a:spcBef>
                <a:spcPts val="400"/>
              </a:spcBef>
              <a:buSzPct val="100000"/>
              <a:buFont typeface="+mj-lt"/>
              <a:buAutoNum type="arabicPeriod"/>
            </a:pPr>
            <a:r>
              <a:rPr lang="en-US" sz="3200" b="1" dirty="0">
                <a:latin typeface="Gill Sans MT" panose="020B0502020104020203" pitchFamily="34" charset="0"/>
              </a:rPr>
              <a:t>DUNS #</a:t>
            </a:r>
          </a:p>
          <a:p>
            <a:pPr marL="623887" lvl="1" indent="-514350">
              <a:spcBef>
                <a:spcPts val="400"/>
              </a:spcBef>
              <a:buSzPct val="100000"/>
              <a:buFont typeface="+mj-lt"/>
              <a:buAutoNum type="arabicPeriod"/>
            </a:pPr>
            <a:r>
              <a:rPr lang="en-US" sz="3200" b="1" dirty="0">
                <a:latin typeface="Gill Sans MT" panose="020B0502020104020203" pitchFamily="34" charset="0"/>
              </a:rPr>
              <a:t>SAM.GOV</a:t>
            </a:r>
          </a:p>
          <a:p>
            <a:pPr marL="860425" lvl="2" indent="-230188">
              <a:spcBef>
                <a:spcPts val="400"/>
              </a:spcBef>
            </a:pPr>
            <a:r>
              <a:rPr lang="en-US" sz="3000" b="1" i="1" dirty="0">
                <a:solidFill>
                  <a:srgbClr val="00B050"/>
                </a:solidFill>
                <a:latin typeface="Gill Sans MT" panose="020B0502020104020203" pitchFamily="34" charset="0"/>
              </a:rPr>
              <a:t>Get: </a:t>
            </a:r>
            <a:r>
              <a:rPr lang="en-US" sz="3000" b="1" dirty="0">
                <a:solidFill>
                  <a:srgbClr val="00B050"/>
                </a:solidFill>
                <a:latin typeface="Gill Sans MT" panose="020B0502020104020203" pitchFamily="34" charset="0"/>
              </a:rPr>
              <a:t>CAGE Code</a:t>
            </a:r>
            <a:endParaRPr lang="en-US" sz="3000" b="1" dirty="0">
              <a:latin typeface="Gill Sans MT" panose="020B0502020104020203" pitchFamily="34" charset="0"/>
            </a:endParaRPr>
          </a:p>
          <a:p>
            <a:pPr marL="623887" lvl="1" indent="-514350">
              <a:spcBef>
                <a:spcPts val="400"/>
              </a:spcBef>
              <a:buSzPct val="100000"/>
              <a:buFont typeface="+mj-lt"/>
              <a:buAutoNum type="arabicPeriod"/>
            </a:pPr>
            <a:r>
              <a:rPr lang="en-US" sz="3200" b="1" dirty="0">
                <a:latin typeface="Gill Sans MT" panose="020B0502020104020203" pitchFamily="34" charset="0"/>
              </a:rPr>
              <a:t>DSBS “Small Business” Profile</a:t>
            </a:r>
          </a:p>
          <a:p>
            <a:pPr marL="393192" lvl="1" indent="0">
              <a:buNone/>
            </a:pP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4343400" cy="4495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Preferences &amp; Set-asides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Fbo.gov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Set up search agents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Agency-specific procurement sites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111008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Preferences &amp; Set-Asides: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Requirements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794711"/>
              </p:ext>
            </p:extLst>
          </p:nvPr>
        </p:nvGraphicFramePr>
        <p:xfrm>
          <a:off x="-1066800" y="1524000"/>
          <a:ext cx="9906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371F7-9E7F-4F68-ACD9-00A74B8F39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1915" y="1752600"/>
            <a:ext cx="81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4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Presentation Essentials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144480"/>
              </p:ext>
            </p:extLst>
          </p:nvPr>
        </p:nvGraphicFramePr>
        <p:xfrm>
          <a:off x="457200" y="830294"/>
          <a:ext cx="7620000" cy="5675662"/>
        </p:xfrm>
        <a:graphic>
          <a:graphicData uri="http://schemas.openxmlformats.org/drawingml/2006/table">
            <a:tbl>
              <a:tblPr firstCol="1" bandRow="1">
                <a:tableStyleId>{EB9631B5-78F2-41C9-869B-9F39066F8104}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09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Elevator Pitch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  <a:tabLst>
                          <a:tab pos="1143000" algn="l"/>
                        </a:tabLst>
                      </a:pPr>
                      <a:r>
                        <a:rPr lang="en-US" sz="1800" dirty="0">
                          <a:effectLst/>
                        </a:rPr>
                        <a:t>Pithy, ear-catching, leads to questions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  <a:tabLst>
                          <a:tab pos="1143000" algn="l"/>
                        </a:tabLst>
                      </a:pPr>
                      <a:r>
                        <a:rPr lang="en-US" sz="1800" dirty="0">
                          <a:effectLst/>
                        </a:rPr>
                        <a:t>Tailored to audience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</a:pPr>
                      <a:r>
                        <a:rPr lang="en-US" sz="1800" dirty="0">
                          <a:effectLst/>
                        </a:rPr>
                        <a:t>What’s your goal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Business Card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</a:pPr>
                      <a:r>
                        <a:rPr lang="en-US" sz="1800" dirty="0">
                          <a:effectLst/>
                        </a:rPr>
                        <a:t>Mini company bio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</a:pPr>
                      <a:r>
                        <a:rPr lang="en-US" sz="1800" dirty="0">
                          <a:effectLst/>
                        </a:rPr>
                        <a:t>Essential contact, socioeconomic info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</a:pPr>
                      <a:r>
                        <a:rPr lang="en-US" sz="1800" dirty="0">
                          <a:effectLst/>
                        </a:rPr>
                        <a:t>Appearances matter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</a:pPr>
                      <a:r>
                        <a:rPr lang="en-US" sz="1800" dirty="0">
                          <a:effectLst/>
                        </a:rPr>
                        <a:t>No </a:t>
                      </a:r>
                      <a:r>
                        <a:rPr lang="en-US" sz="1800" dirty="0" err="1">
                          <a:effectLst/>
                        </a:rPr>
                        <a:t>hotmail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gmail</a:t>
                      </a:r>
                      <a:r>
                        <a:rPr lang="en-US" sz="1800" dirty="0">
                          <a:effectLst/>
                        </a:rPr>
                        <a:t>, yahoo.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Capabilities Statement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  <a:tabLst>
                          <a:tab pos="560070" algn="l"/>
                          <a:tab pos="914400" algn="l"/>
                        </a:tabLst>
                      </a:pPr>
                      <a:r>
                        <a:rPr kumimoji="0" lang="en-US" sz="1800" kern="1200" dirty="0">
                          <a:effectLst/>
                        </a:rPr>
                        <a:t>Stylized, “pretty” &amp; professional</a:t>
                      </a:r>
                    </a:p>
                    <a:p>
                      <a:pPr marL="342900" marR="0" lvl="0" indent="-342900" algn="l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Verdana"/>
                        <a:buChar char="◦"/>
                        <a:tabLst>
                          <a:tab pos="560070" algn="l"/>
                          <a:tab pos="914400" algn="l"/>
                        </a:tabLst>
                      </a:pPr>
                      <a:r>
                        <a:rPr kumimoji="0" lang="en-US" sz="1800" kern="1200" dirty="0">
                          <a:effectLst/>
                        </a:rPr>
                        <a:t>Relevant information</a:t>
                      </a:r>
                    </a:p>
                    <a:p>
                      <a:pPr marL="803275" marR="0" lvl="2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 3"/>
                        <a:buChar char=""/>
                        <a:tabLst>
                          <a:tab pos="617220" algn="l"/>
                          <a:tab pos="1188720" algn="l"/>
                        </a:tabLst>
                      </a:pPr>
                      <a:r>
                        <a:rPr lang="en-US" sz="1800" dirty="0">
                          <a:effectLst/>
                        </a:rPr>
                        <a:t>Core Competencies = what do you do… well?</a:t>
                      </a:r>
                    </a:p>
                    <a:p>
                      <a:pPr marL="803275" marR="0" lvl="2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 3"/>
                        <a:buChar char=""/>
                        <a:tabLst>
                          <a:tab pos="617220" algn="l"/>
                          <a:tab pos="1188720" algn="l"/>
                        </a:tabLst>
                      </a:pPr>
                      <a:r>
                        <a:rPr lang="en-US" sz="1800" dirty="0">
                          <a:effectLst/>
                        </a:rPr>
                        <a:t>Your relevancy / differentiators</a:t>
                      </a:r>
                    </a:p>
                    <a:p>
                      <a:pPr marL="1260475" marR="0" lvl="4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  <a:tabLst>
                          <a:tab pos="560070" algn="l"/>
                          <a:tab pos="960120" algn="l"/>
                        </a:tabLst>
                      </a:pPr>
                      <a:r>
                        <a:rPr lang="en-US" sz="1600" dirty="0">
                          <a:effectLst/>
                        </a:rPr>
                        <a:t>Tailor examples to audience</a:t>
                      </a:r>
                    </a:p>
                    <a:p>
                      <a:pPr marL="1260475" marR="0" lvl="4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"/>
                        <a:buChar char=""/>
                        <a:tabLst>
                          <a:tab pos="560070" algn="l"/>
                          <a:tab pos="960120" algn="l"/>
                        </a:tabLst>
                      </a:pPr>
                      <a:r>
                        <a:rPr lang="en-US" sz="1600" dirty="0">
                          <a:effectLst/>
                        </a:rPr>
                        <a:t>tie together capabilities (technical) &amp; customers = full picture</a:t>
                      </a:r>
                    </a:p>
                    <a:p>
                      <a:pPr marL="803275" marR="0" lvl="2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 3"/>
                        <a:buChar char=""/>
                        <a:tabLst>
                          <a:tab pos="560070" algn="l"/>
                          <a:tab pos="617220" algn="l"/>
                          <a:tab pos="1188720" algn="l"/>
                        </a:tabLst>
                      </a:pPr>
                      <a:r>
                        <a:rPr lang="en-US" sz="1800" dirty="0">
                          <a:effectLst/>
                        </a:rPr>
                        <a:t>Who you are (set-asides, </a:t>
                      </a:r>
                      <a:r>
                        <a:rPr lang="en-US" sz="1800" dirty="0" err="1">
                          <a:effectLst/>
                        </a:rPr>
                        <a:t>etc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803275" marR="0" lvl="2" indent="-34607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Font typeface="Wingdings 3"/>
                        <a:buChar char=""/>
                        <a:tabLst>
                          <a:tab pos="560070" algn="l"/>
                          <a:tab pos="617220" algn="l"/>
                          <a:tab pos="914400" algn="l"/>
                          <a:tab pos="1188720" algn="l"/>
                        </a:tabLst>
                      </a:pPr>
                      <a:r>
                        <a:rPr lang="en-US" sz="1800" dirty="0">
                          <a:effectLst/>
                        </a:rPr>
                        <a:t>How to find you (Cage code, NAICS, Contracts)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86600" y="2209800"/>
            <a:ext cx="1834156" cy="12311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Consistent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Professional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Tailored</a:t>
            </a:r>
          </a:p>
        </p:txBody>
      </p:sp>
    </p:spTree>
    <p:extLst>
      <p:ext uri="{BB962C8B-B14F-4D97-AF65-F5344CB8AC3E}">
        <p14:creationId xmlns:p14="http://schemas.microsoft.com/office/powerpoint/2010/main" val="258695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Doing Your Homework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83107" y="762000"/>
            <a:ext cx="86868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 cap="none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700" dirty="0">
                <a:solidFill>
                  <a:schemeClr val="tx2">
                    <a:lumMod val="50000"/>
                  </a:schemeClr>
                </a:solidFill>
              </a:rPr>
              <a:t>WHAT</a:t>
            </a:r>
            <a:r>
              <a:rPr lang="en-US" sz="4700" dirty="0"/>
              <a:t> Does Government Buy</a:t>
            </a:r>
          </a:p>
        </p:txBody>
      </p:sp>
    </p:spTree>
    <p:extLst>
      <p:ext uri="{BB962C8B-B14F-4D97-AF65-F5344CB8AC3E}">
        <p14:creationId xmlns:p14="http://schemas.microsoft.com/office/powerpoint/2010/main" val="347029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Past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www.usaspending.gov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- obligations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www.fpds.gov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“Standard Reports”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ssq.gsa.gov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GSA Schedule Sales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www.gao.gov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/ trade press / strategic plans – reporting &amp; performance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www.acquisition.gov –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Federal Acquisition Regulation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www.fbo.gov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opportunities, contact info for contracting officers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www.fedbid.com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www.fedconnect.net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reverse auctions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calc.gsa.gov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GSA rates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gsaelibrary.gsa.gov – GSA schedules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Itdashboard.gov – major IT investments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www.osdbu.gov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Office of Small &amp; Disadvantaged Business Utilization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Future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https://www.acquisition.gov/?q=procurement-forecasts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370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F5666"/>
      </a:hlink>
      <a:folHlink>
        <a:srgbClr val="0F566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4610</TotalTime>
  <Words>869</Words>
  <Application>Microsoft Office PowerPoint</Application>
  <PresentationFormat>On-screen Show (4:3)</PresentationFormat>
  <Paragraphs>151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Calibri</vt:lpstr>
      <vt:lpstr>Gill Sans MT</vt:lpstr>
      <vt:lpstr>Lucida Sans Unicode</vt:lpstr>
      <vt:lpstr>Old Stamper</vt:lpstr>
      <vt:lpstr>Open sans</vt:lpstr>
      <vt:lpstr>Showcard Gothic</vt:lpstr>
      <vt:lpstr>Times New Roman</vt:lpstr>
      <vt:lpstr>Trebuchet MS</vt:lpstr>
      <vt:lpstr>Verdana</vt:lpstr>
      <vt:lpstr>Wingdings</vt:lpstr>
      <vt:lpstr>Wingdings 2</vt:lpstr>
      <vt:lpstr>Wingdings 3</vt:lpstr>
      <vt:lpstr>Concourse</vt:lpstr>
      <vt:lpstr>Government Contracting Must-Haves</vt:lpstr>
      <vt:lpstr>Procurement Process </vt:lpstr>
      <vt:lpstr>Integrated Defense Acquisition, Technology, and Logistics Life Cycle Management System</vt:lpstr>
      <vt:lpstr>Who are You?</vt:lpstr>
      <vt:lpstr>What Do I Need? (Registrations)</vt:lpstr>
      <vt:lpstr>Preferences &amp; Set-Asides: The Requirements </vt:lpstr>
      <vt:lpstr>Presentation Essentials</vt:lpstr>
      <vt:lpstr>PowerPoint Presentation</vt:lpstr>
      <vt:lpstr>PowerPoint Presentation</vt:lpstr>
      <vt:lpstr>PowerPoint Presentation</vt:lpstr>
      <vt:lpstr>HOW does Government Buy</vt:lpstr>
      <vt:lpstr>Paths to Contract</vt:lpstr>
      <vt:lpstr>Competitive / Teaming Analysis </vt:lpstr>
      <vt:lpstr>Are You Ready for Prime Time?</vt:lpstr>
      <vt:lpstr>Walk the Walk &amp; Talk the Talk</vt:lpstr>
      <vt:lpstr>Next Steps?</vt:lpstr>
    </vt:vector>
  </TitlesOfParts>
  <Company>CBP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be a Government Contractor?</dc:title>
  <dc:creator>Anna Urman</dc:creator>
  <cp:lastModifiedBy>Edythe Kelleher</cp:lastModifiedBy>
  <cp:revision>59</cp:revision>
  <cp:lastPrinted>2011-08-31T19:16:02Z</cp:lastPrinted>
  <dcterms:created xsi:type="dcterms:W3CDTF">2011-08-29T20:10:55Z</dcterms:created>
  <dcterms:modified xsi:type="dcterms:W3CDTF">2017-08-15T18:31:32Z</dcterms:modified>
</cp:coreProperties>
</file>