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63" r:id="rId8"/>
    <p:sldId id="264" r:id="rId9"/>
    <p:sldId id="266" r:id="rId10"/>
    <p:sldId id="267" r:id="rId11"/>
    <p:sldId id="268" r:id="rId12"/>
    <p:sldId id="265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2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2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ttp://ktgy.com/wp-content/uploads/2015/11/The-Shelby_00-5-920x684.jpg">
            <a:extLst>
              <a:ext uri="{FF2B5EF4-FFF2-40B4-BE49-F238E27FC236}">
                <a16:creationId xmlns:a16="http://schemas.microsoft.com/office/drawing/2014/main" id="{0E13793A-C0B5-48C3-A93D-9DCCD9E5C02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8703"/>
          <a:stretch/>
        </p:blipFill>
        <p:spPr bwMode="auto">
          <a:xfrm>
            <a:off x="15240" y="-97692"/>
            <a:ext cx="12161520" cy="705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E2998FF-BF1F-4813-88F7-72C6E28992AE}"/>
              </a:ext>
            </a:extLst>
          </p:cNvPr>
          <p:cNvSpPr/>
          <p:nvPr userDrawn="1"/>
        </p:nvSpPr>
        <p:spPr>
          <a:xfrm>
            <a:off x="-75062" y="0"/>
            <a:ext cx="12342125" cy="6858000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2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8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3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tgy.com/wp-content/uploads/2015/11/The-Shelby_00-5-920x684.jpg">
            <a:extLst>
              <a:ext uri="{FF2B5EF4-FFF2-40B4-BE49-F238E27FC236}">
                <a16:creationId xmlns:a16="http://schemas.microsoft.com/office/drawing/2014/main" id="{9B3F1A2D-6D29-45DC-850C-1B49DC460F3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8703"/>
          <a:stretch/>
        </p:blipFill>
        <p:spPr bwMode="auto">
          <a:xfrm>
            <a:off x="15240" y="-97692"/>
            <a:ext cx="12161520" cy="705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E9AD6A-D95E-456B-A295-8D7EA23F8E8A}"/>
              </a:ext>
            </a:extLst>
          </p:cNvPr>
          <p:cNvSpPr/>
          <p:nvPr userDrawn="1"/>
        </p:nvSpPr>
        <p:spPr>
          <a:xfrm>
            <a:off x="-75062" y="0"/>
            <a:ext cx="12342125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B25095-0742-40E1-A9FA-9A76A244FDE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AFBF6EC-1CB2-42B6-A1F6-66FF03A0F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63C9-02D3-46F3-B4BD-19BF658F44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SFDC Affordable Housing/Market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6C15D-7B5C-467D-9262-34FD6A655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8, 2017</a:t>
            </a:r>
          </a:p>
          <a:p>
            <a:r>
              <a:rPr lang="en-US" dirty="0"/>
              <a:t>Presented by:  Kyle Talente</a:t>
            </a:r>
          </a:p>
          <a:p>
            <a:pPr>
              <a:spcBef>
                <a:spcPts val="0"/>
              </a:spcBef>
            </a:pPr>
            <a:r>
              <a:rPr lang="en-US" dirty="0"/>
              <a:t>RKG Associates, Inc.</a:t>
            </a:r>
          </a:p>
        </p:txBody>
      </p:sp>
    </p:spTree>
    <p:extLst>
      <p:ext uri="{BB962C8B-B14F-4D97-AF65-F5344CB8AC3E}">
        <p14:creationId xmlns:p14="http://schemas.microsoft.com/office/powerpoint/2010/main" val="370220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C536D8-CEBF-4F60-8532-2B294AFB559F}"/>
              </a:ext>
            </a:extLst>
          </p:cNvPr>
          <p:cNvSpPr/>
          <p:nvPr/>
        </p:nvSpPr>
        <p:spPr>
          <a:xfrm>
            <a:off x="0" y="4461163"/>
            <a:ext cx="12192000" cy="29094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648148-4A36-40F7-8C9F-033B6953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4" y="1835727"/>
            <a:ext cx="12080093" cy="31865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9E4111-B62E-4A5B-BB4D-5D6408BF3143}"/>
              </a:ext>
            </a:extLst>
          </p:cNvPr>
          <p:cNvSpPr txBox="1"/>
          <p:nvPr/>
        </p:nvSpPr>
        <p:spPr>
          <a:xfrm>
            <a:off x="0" y="4991454"/>
            <a:ext cx="1814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 RKG Associates, 2017</a:t>
            </a:r>
          </a:p>
        </p:txBody>
      </p:sp>
    </p:spTree>
    <p:extLst>
      <p:ext uri="{BB962C8B-B14F-4D97-AF65-F5344CB8AC3E}">
        <p14:creationId xmlns:p14="http://schemas.microsoft.com/office/powerpoint/2010/main" val="188768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234B-22F7-4FE5-A8E1-51020486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Affordability Challenge: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FEF6C-43BB-4F5B-935F-83708250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RECENT TAX POLICY PROPOSALS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Elimination of private activity bonds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Hurts state level bonding for affordable housing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Effects 4% LIHTC projects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Reduction of corporate tax rate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Diminishes value of (4% and 9%) tax credits without adjustments to LIHTC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Historic tax credit program proposed for elimination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Rehabilitation/adaptive reuse for moderate income 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New Markets Tax Credit program proposed for elimination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Investment in economically challenged areas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Limitation on mortgage interest deductions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Impacts affordability of homeownership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No guarantee any of these changes will be implemented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Uncertainty can be equally damaging to investment</a:t>
            </a:r>
          </a:p>
        </p:txBody>
      </p:sp>
    </p:spTree>
    <p:extLst>
      <p:ext uri="{BB962C8B-B14F-4D97-AF65-F5344CB8AC3E}">
        <p14:creationId xmlns:p14="http://schemas.microsoft.com/office/powerpoint/2010/main" val="220586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1031-7CD8-4A31-BC9C-4078FAC1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to achieve greater price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8000-CB2C-4BB1-A2CE-50F8B5AAD6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Financial 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Tax abatements/TIF/PILOT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General fund investments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Dedicated tax millage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Housing contribution formulas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Regulatory 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Zoning districts/overlays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ADU/Bonus density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Parking easements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7DB8D-A870-4D3C-B9B2-C9519726A6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Preservation 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Demolition fees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Preservation incentives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Renovation loans/grants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Accessibility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Other Tools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Public land/colocation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PPPs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Expedited review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Financial education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Local housing vouchers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6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1B8C-9485-4B51-9616-B93E404D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housing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45932-4B60-4CA9-966F-DC9C74BBA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Supports local economy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Richmond Highway has more than 36% employment earning less than $30,000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Substantially greater amount earning less than 100% of 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Improves housing choice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Millennials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Empty Nesters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Reduces cost burdening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67.8% of HHs earning less than 100% of AMI in Lee and Mount Vernon Districts are burdened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12.4% of HHs earning more than 100% of AMI are burdened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Enhances community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Increases long-term tenancy (leadership, investment, age in place…)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Reduces traffic</a:t>
            </a:r>
          </a:p>
        </p:txBody>
      </p:sp>
    </p:spTree>
    <p:extLst>
      <p:ext uri="{BB962C8B-B14F-4D97-AF65-F5344CB8AC3E}">
        <p14:creationId xmlns:p14="http://schemas.microsoft.com/office/powerpoint/2010/main" val="392043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C64CEA-9507-4B4E-9C8C-7EAB14CF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Housing: “What is Affordable?”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A6EAFA-CA56-4BCB-AC0C-EDD0F2AB5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There is a lot of confusion around the term “affordable”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Affordable: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Able to buy within one’s financial means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Reasonably priced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Within residential real estate, the concept is the same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 dwelling unit is affordable to those who can buy or rent within their means.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“Within One’s Means” and “Reasonably Priced” are the key to this discussion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The U.S. Department of Housing and Urban Development (HUD) defines affordable as paying at or below 30% of your gross income for housing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That means affordability is relative to income, not a standard</a:t>
            </a:r>
          </a:p>
        </p:txBody>
      </p:sp>
    </p:spTree>
    <p:extLst>
      <p:ext uri="{BB962C8B-B14F-4D97-AF65-F5344CB8AC3E}">
        <p14:creationId xmlns:p14="http://schemas.microsoft.com/office/powerpoint/2010/main" val="9245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3700-5A63-425F-87F9-A7BA54B44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However, We Humans Need to Define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41A50-444A-4779-9231-666ADEDCF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While affordability is relative to income, access to housing programs is not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Most communities define income requirements based on Area Median Income (AMI)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The Area Median Income for the Washington DC Metro area 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$108,600 for a 4-perons household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$76,450 for a 1-person household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Fairfax County sets maximum income levels for its housing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50% for public housing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50% or 60% for Low Income Housing Tax Credit (LIHTC)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60% or 70% for Affordable Dwelling Units (ADU), HOME fund units, Accessible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70% for First Time Home Buyers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70% or 80% for Magnet housing program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Up to 80% for the Fairfax County Rental Program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0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4F6362-2A81-4302-A760-ED17103EA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Needs “Affordable” Housing?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28B5F-4EEE-4F4A-A239-212C9B370C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“Affordable” Households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Rental (60% AMI)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Paralegals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Mental Health Worker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Custodian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Police Corporal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Ownership (80% AMI)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Teacher Assistant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Fire Fighter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Electrician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Landscape Architect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4FA5D1-90D2-48B9-A32A-E37E3BF034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“Workforce” Households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Rental (80% AMI)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Teacher Assistant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Fire Fighter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Electrician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Landscape Architect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Ownership (120% AMI)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School Psychologist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Deputy Sheriff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Two Schoolteachers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Electrician AND Retail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6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0332-B7E0-46D2-939B-D2E35B6E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Affordability Challenge: Renting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690D-351E-4C28-9186-FCD95731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3-Person household income of $59,000 (60% of AMI)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$59,000 x 30% = $17,700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$17,700 / 12 months = $1,475 per month (rent and basic utilities)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Richmond Highway rents (www.apartments.com)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Beacon at Groveton – Studios start at $1,456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Kings Garden – One bedrooms range from $1,355 to $1,395 (Two bedrooms start at $1,575)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Lafayette Apartments – One and two bedrooms below $1,475; three bedrooms over $1,600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$1,176 for a one bedroom and $1,410 for a two bedroom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There are committed Affordable Dwelling Units (ADU) units in new developments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Ranging from 6.25% to 12.5% of units in projects that take advantage of the County’s bonus density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Simply put, demand is substantially greater than supply for price points below 80% of AMI</a:t>
            </a:r>
          </a:p>
        </p:txBody>
      </p:sp>
    </p:spTree>
    <p:extLst>
      <p:ext uri="{BB962C8B-B14F-4D97-AF65-F5344CB8AC3E}">
        <p14:creationId xmlns:p14="http://schemas.microsoft.com/office/powerpoint/2010/main" val="164382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0332-B7E0-46D2-939B-D2E35B6EE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Affordability Challenge: Owning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690D-351E-4C28-9186-FCD95731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Fairfax County’s first time home buyer program not a “given”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70% of AMI ($76,000 for 4-person household)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3% down payment, can qualify for a loan, have 1-months savings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Credit score of 640, no late payments for 6 months, no bankruptcy, no collections or judgements…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Very competitive (scoring and lottery system)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Can buy a home (townhouse or condo) between $95,000 and $195,000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1,437 units in Richmond Highway area (Census)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30 to 70 units on the market at any given time (typical market activity levels)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Simply put, demand is substantially greater than supply for price points below 80% of AMI</a:t>
            </a:r>
          </a:p>
        </p:txBody>
      </p:sp>
    </p:spTree>
    <p:extLst>
      <p:ext uri="{BB962C8B-B14F-4D97-AF65-F5344CB8AC3E}">
        <p14:creationId xmlns:p14="http://schemas.microsoft.com/office/powerpoint/2010/main" val="259131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F845ED-9AE9-47AF-9E91-AE2C2F57D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7" y="222226"/>
            <a:ext cx="10528705" cy="64135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E9C040-9AEE-48E3-B354-B9CD8DC7E486}"/>
              </a:ext>
            </a:extLst>
          </p:cNvPr>
          <p:cNvSpPr txBox="1"/>
          <p:nvPr/>
        </p:nvSpPr>
        <p:spPr>
          <a:xfrm>
            <a:off x="733245" y="6584727"/>
            <a:ext cx="1814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 RKG Associates, 2016</a:t>
            </a:r>
          </a:p>
        </p:txBody>
      </p:sp>
    </p:spTree>
    <p:extLst>
      <p:ext uri="{BB962C8B-B14F-4D97-AF65-F5344CB8AC3E}">
        <p14:creationId xmlns:p14="http://schemas.microsoft.com/office/powerpoint/2010/main" val="196037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0A9ABD-52F2-4CBF-81A1-6C497198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7" y="225274"/>
            <a:ext cx="10528705" cy="64074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EAC1B5-E2E4-4548-9B7F-E82728CAEE59}"/>
              </a:ext>
            </a:extLst>
          </p:cNvPr>
          <p:cNvSpPr txBox="1"/>
          <p:nvPr/>
        </p:nvSpPr>
        <p:spPr>
          <a:xfrm>
            <a:off x="733245" y="6584727"/>
            <a:ext cx="1241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 HUD, 2017</a:t>
            </a:r>
          </a:p>
        </p:txBody>
      </p:sp>
    </p:spTree>
    <p:extLst>
      <p:ext uri="{BB962C8B-B14F-4D97-AF65-F5344CB8AC3E}">
        <p14:creationId xmlns:p14="http://schemas.microsoft.com/office/powerpoint/2010/main" val="362885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234B-22F7-4FE5-A8E1-51020486F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Affordability Challenge: Financial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FEF6C-43BB-4F5B-935F-83708250B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Construction costs and market (controlled) rents are fixed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 brick is a brick is a brick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Market rents are based on supply and 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only variable in development is the cost of land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Reducing rents/asking prices substantially impacts profitability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Market rate about $2.00 to $2.50 PSF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Income controlled at 60% of AMI about $1.00 to $1.50 PSF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Loss of revenue enough to make projects infeasible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Studies have proven this throughout the DMV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Incentives/cost reductions necessary to bridge the gap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Financial, regulatory, procedural…</a:t>
            </a:r>
          </a:p>
        </p:txBody>
      </p:sp>
    </p:spTree>
    <p:extLst>
      <p:ext uri="{BB962C8B-B14F-4D97-AF65-F5344CB8AC3E}">
        <p14:creationId xmlns:p14="http://schemas.microsoft.com/office/powerpoint/2010/main" val="411757841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677</TotalTime>
  <Words>1000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Corbel</vt:lpstr>
      <vt:lpstr>Times New Roman</vt:lpstr>
      <vt:lpstr>Wingdings</vt:lpstr>
      <vt:lpstr>Wingdings 2</vt:lpstr>
      <vt:lpstr>Frame</vt:lpstr>
      <vt:lpstr>SFDC Affordable Housing/Market Discussion</vt:lpstr>
      <vt:lpstr>Affordable Housing: “What is Affordable?”</vt:lpstr>
      <vt:lpstr>However, We Humans Need to Define Things</vt:lpstr>
      <vt:lpstr>Who Needs “Affordable” Housing?</vt:lpstr>
      <vt:lpstr>The Affordability Challenge: Renting</vt:lpstr>
      <vt:lpstr>The Affordability Challenge: Owning</vt:lpstr>
      <vt:lpstr>PowerPoint Presentation</vt:lpstr>
      <vt:lpstr>PowerPoint Presentation</vt:lpstr>
      <vt:lpstr>The Affordability Challenge: Financial</vt:lpstr>
      <vt:lpstr>PowerPoint Presentation</vt:lpstr>
      <vt:lpstr>The Affordability Challenge: Policy</vt:lpstr>
      <vt:lpstr>Methods to achieve greater price diversity</vt:lpstr>
      <vt:lpstr>Benefits of housing diversity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SFDC Affordable Housing/Market Discussion</dc:title>
  <dc:creator>Kyle Talente</dc:creator>
  <cp:lastModifiedBy>Dan Lagana</cp:lastModifiedBy>
  <cp:revision>33</cp:revision>
  <dcterms:created xsi:type="dcterms:W3CDTF">2017-11-06T20:18:47Z</dcterms:created>
  <dcterms:modified xsi:type="dcterms:W3CDTF">2017-11-09T15:47:03Z</dcterms:modified>
</cp:coreProperties>
</file>