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576" r:id="rId2"/>
    <p:sldId id="510" r:id="rId3"/>
    <p:sldId id="557" r:id="rId4"/>
    <p:sldId id="515" r:id="rId5"/>
    <p:sldId id="539" r:id="rId6"/>
    <p:sldId id="540" r:id="rId7"/>
    <p:sldId id="544" r:id="rId8"/>
    <p:sldId id="555" r:id="rId9"/>
    <p:sldId id="545" r:id="rId10"/>
    <p:sldId id="546" r:id="rId11"/>
    <p:sldId id="548" r:id="rId12"/>
    <p:sldId id="556" r:id="rId13"/>
    <p:sldId id="547" r:id="rId14"/>
    <p:sldId id="560" r:id="rId15"/>
    <p:sldId id="579" r:id="rId16"/>
    <p:sldId id="564" r:id="rId17"/>
    <p:sldId id="565" r:id="rId18"/>
    <p:sldId id="432" r:id="rId19"/>
    <p:sldId id="360" r:id="rId20"/>
    <p:sldId id="561" r:id="rId21"/>
    <p:sldId id="562" r:id="rId22"/>
    <p:sldId id="563" r:id="rId23"/>
    <p:sldId id="580" r:id="rId24"/>
    <p:sldId id="581" r:id="rId25"/>
    <p:sldId id="455" r:id="rId26"/>
    <p:sldId id="558" r:id="rId27"/>
    <p:sldId id="497" r:id="rId28"/>
    <p:sldId id="49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orient="horz" pos="552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75964F"/>
    <a:srgbClr val="3D74A1"/>
    <a:srgbClr val="3474BA"/>
    <a:srgbClr val="234E7E"/>
    <a:srgbClr val="3366CC"/>
    <a:srgbClr val="003399"/>
    <a:srgbClr val="819653"/>
    <a:srgbClr val="80964F"/>
    <a:srgbClr val="758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7" autoAdjust="0"/>
    <p:restoredTop sz="49190" autoAdjust="0"/>
  </p:normalViewPr>
  <p:slideViewPr>
    <p:cSldViewPr snapToGrid="0" showGuides="1">
      <p:cViewPr varScale="1">
        <p:scale>
          <a:sx n="126" d="100"/>
          <a:sy n="126" d="100"/>
        </p:scale>
        <p:origin x="792" y="120"/>
      </p:cViewPr>
      <p:guideLst>
        <p:guide orient="horz" pos="2184"/>
        <p:guide orient="horz" pos="552"/>
        <p:guide pos="2880"/>
      </p:guideLst>
    </p:cSldViewPr>
  </p:slideViewPr>
  <p:outlineViewPr>
    <p:cViewPr>
      <p:scale>
        <a:sx n="33" d="100"/>
        <a:sy n="33" d="100"/>
      </p:scale>
      <p:origin x="0" y="-130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0230"/>
    </p:cViewPr>
  </p:sorterViewPr>
  <p:notesViewPr>
    <p:cSldViewPr snapToGrid="0">
      <p:cViewPr varScale="1">
        <p:scale>
          <a:sx n="81" d="100"/>
          <a:sy n="81" d="100"/>
        </p:scale>
        <p:origin x="3780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15460550375006"/>
          <c:y val="0.17421380961136798"/>
          <c:w val="0.34111909850124139"/>
          <c:h val="0.598661381200522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2019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B-46A3-9D19-3D28F70291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B-46A3-9D19-3D28F70291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3B-46A3-9D19-3D28F70291F4}"/>
              </c:ext>
            </c:extLst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3B-46A3-9D19-3D28F70291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3B-46A3-9D19-3D28F70291F4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3B-46A3-9D19-3D28F70291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13B-46A3-9D19-3D28F70291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13B-46A3-9D19-3D28F70291F4}"/>
              </c:ext>
            </c:extLst>
          </c:dPt>
          <c:dPt>
            <c:idx val="8"/>
            <c:bubble3D val="0"/>
            <c:explosion val="15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13B-46A3-9D19-3D28F70291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13B-46A3-9D19-3D28F70291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13B-46A3-9D19-3D28F70291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13B-46A3-9D19-3D28F70291F4}"/>
              </c:ext>
            </c:extLst>
          </c:dPt>
          <c:dLbls>
            <c:dLbl>
              <c:idx val="0"/>
              <c:layout>
                <c:manualLayout>
                  <c:x val="0.23147282566645005"/>
                  <c:y val="6.2306555092343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3B-46A3-9D19-3D28F70291F4}"/>
                </c:ext>
              </c:extLst>
            </c:dLbl>
            <c:dLbl>
              <c:idx val="1"/>
              <c:layout>
                <c:manualLayout>
                  <c:x val="0.10602948788592223"/>
                  <c:y val="0.211587660174161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B-46A3-9D19-3D28F70291F4}"/>
                </c:ext>
              </c:extLst>
            </c:dLbl>
            <c:dLbl>
              <c:idx val="2"/>
              <c:layout>
                <c:manualLayout>
                  <c:x val="-6.4215041959079691E-2"/>
                  <c:y val="0.382949274424695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3B-46A3-9D19-3D28F70291F4}"/>
                </c:ext>
              </c:extLst>
            </c:dLbl>
            <c:dLbl>
              <c:idx val="3"/>
              <c:layout>
                <c:manualLayout>
                  <c:x val="-0.14485718767513328"/>
                  <c:y val="0.26154782106596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B-46A3-9D19-3D28F70291F4}"/>
                </c:ext>
              </c:extLst>
            </c:dLbl>
            <c:dLbl>
              <c:idx val="4"/>
              <c:layout>
                <c:manualLayout>
                  <c:x val="-0.26134028704276618"/>
                  <c:y val="0.156900461663138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3B-46A3-9D19-3D28F70291F4}"/>
                </c:ext>
              </c:extLst>
            </c:dLbl>
            <c:dLbl>
              <c:idx val="5"/>
              <c:layout>
                <c:manualLayout>
                  <c:x val="-0.16576446943276987"/>
                  <c:y val="0.134318776013823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07392032066835"/>
                      <c:h val="0.1139681216969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13B-46A3-9D19-3D28F70291F4}"/>
                </c:ext>
              </c:extLst>
            </c:dLbl>
            <c:dLbl>
              <c:idx val="6"/>
              <c:layout>
                <c:manualLayout>
                  <c:x val="-0.27926076386855592"/>
                  <c:y val="-9.98266312623807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3B-46A3-9D19-3D28F70291F4}"/>
                </c:ext>
              </c:extLst>
            </c:dLbl>
            <c:dLbl>
              <c:idx val="7"/>
              <c:layout>
                <c:manualLayout>
                  <c:x val="5.6748294203431221E-2"/>
                  <c:y val="-0.144259428453872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52677124040981"/>
                      <c:h val="8.14787666117524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13B-46A3-9D19-3D28F70291F4}"/>
                </c:ext>
              </c:extLst>
            </c:dLbl>
            <c:dLbl>
              <c:idx val="8"/>
              <c:layout>
                <c:manualLayout>
                  <c:x val="0.23000485686952682"/>
                  <c:y val="-0.104454560367454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3B-46A3-9D19-3D28F70291F4}"/>
                </c:ext>
              </c:extLst>
            </c:dLbl>
            <c:dLbl>
              <c:idx val="9"/>
              <c:layout>
                <c:manualLayout>
                  <c:x val="9.1103569063212889E-2"/>
                  <c:y val="-0.129873072506561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3B-46A3-9D19-3D28F7029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Fines and Forfeitures</c:v>
                </c:pt>
                <c:pt idx="1">
                  <c:v>Personal Property Taxes*</c:v>
                </c:pt>
                <c:pt idx="2">
                  <c:v>Revenue from the Use of Money and Property</c:v>
                </c:pt>
                <c:pt idx="3">
                  <c:v>Recovered Costs/Other Revenue</c:v>
                </c:pt>
                <c:pt idx="4">
                  <c:v>Local Taxes</c:v>
                </c:pt>
                <c:pt idx="5">
                  <c:v>Revenue from the Federal Government</c:v>
                </c:pt>
                <c:pt idx="6">
                  <c:v>Charges for Services</c:v>
                </c:pt>
                <c:pt idx="7">
                  <c:v>Revenue from the Commonwealth*</c:v>
                </c:pt>
                <c:pt idx="8">
                  <c:v>Permits, Fees and Regulatory Licenses</c:v>
                </c:pt>
                <c:pt idx="9">
                  <c:v>Real Estate Taxes</c:v>
                </c:pt>
              </c:strCache>
            </c:strRef>
          </c:cat>
          <c:val>
            <c:numRef>
              <c:f>Sheet1!$B$2:$B$11</c:f>
              <c:numCache>
                <c:formatCode>"$"#,##0_);\("$"#,##0\)</c:formatCode>
                <c:ptCount val="10"/>
                <c:pt idx="0">
                  <c:v>12178536</c:v>
                </c:pt>
                <c:pt idx="1">
                  <c:v>623430425</c:v>
                </c:pt>
                <c:pt idx="2">
                  <c:v>49159119</c:v>
                </c:pt>
                <c:pt idx="3">
                  <c:v>16636952</c:v>
                </c:pt>
                <c:pt idx="4">
                  <c:v>521305877</c:v>
                </c:pt>
                <c:pt idx="5">
                  <c:v>35682621</c:v>
                </c:pt>
                <c:pt idx="6">
                  <c:v>81868225</c:v>
                </c:pt>
                <c:pt idx="7">
                  <c:v>97251175</c:v>
                </c:pt>
                <c:pt idx="8">
                  <c:v>53009977</c:v>
                </c:pt>
                <c:pt idx="9">
                  <c:v>2802541647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13B-46A3-9D19-3D28F702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3160007986606E-2"/>
          <c:y val="3.2306639288158794E-2"/>
          <c:w val="0.92024129616316008"/>
          <c:h val="0.7791476202562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 w="15875">
              <a:solidFill>
                <a:schemeClr val="bg1"/>
              </a:solidFill>
            </a:ln>
            <a:effectLst/>
          </c:spPr>
          <c:invertIfNegative val="0"/>
          <c:dLbls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  <c:pt idx="8">
                  <c:v>2018</c:v>
                </c:pt>
                <c:pt idx="9">
                  <c:v>2019**</c:v>
                </c:pt>
                <c:pt idx="10">
                  <c:v>2020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5.7000000000000002E-3</c:v>
                </c:pt>
                <c:pt idx="1">
                  <c:v>-8.8000000000000005E-3</c:v>
                </c:pt>
                <c:pt idx="2">
                  <c:v>1.77E-2</c:v>
                </c:pt>
                <c:pt idx="3">
                  <c:v>3.49E-2</c:v>
                </c:pt>
                <c:pt idx="4">
                  <c:v>2.52E-2</c:v>
                </c:pt>
                <c:pt idx="5">
                  <c:v>4.2299999999999997E-2</c:v>
                </c:pt>
                <c:pt idx="6">
                  <c:v>0.03</c:v>
                </c:pt>
                <c:pt idx="7">
                  <c:v>5.3999999999999999E-2</c:v>
                </c:pt>
                <c:pt idx="8">
                  <c:v>1.4E-2</c:v>
                </c:pt>
                <c:pt idx="9">
                  <c:v>4.2999999999999997E-2</c:v>
                </c:pt>
                <c:pt idx="10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B-4700-90EE-E811DE8680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pattFill prst="dkUpDiag">
              <a:fgClr>
                <a:schemeClr val="accent1">
                  <a:lumMod val="75000"/>
                </a:schemeClr>
              </a:fgClr>
              <a:bgClr>
                <a:schemeClr val="accent1"/>
              </a:bgClr>
            </a:patt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D-4EAE-8903-2E9556D8AAAF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3AB-4700-90EE-E811DE8680DA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7D-4EAE-8903-2E9556D8AAAF}"/>
              </c:ext>
            </c:extLst>
          </c:dPt>
          <c:dLbls>
            <c:dLbl>
              <c:idx val="1"/>
              <c:layout>
                <c:manualLayout>
                  <c:x val="-2.7378189986436131E-17"/>
                  <c:y val="5.8596132949808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AB-4700-90EE-E811DE8680DA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2017*</c:v>
                </c:pt>
                <c:pt idx="8">
                  <c:v>2018</c:v>
                </c:pt>
                <c:pt idx="9">
                  <c:v>2019**</c:v>
                </c:pt>
                <c:pt idx="10">
                  <c:v>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7" formatCode="0.0%">
                  <c:v>0.03</c:v>
                </c:pt>
                <c:pt idx="9" formatCode="0.0%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AB-4700-90EE-E811DE868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80"/>
        <c:axId val="318795088"/>
        <c:axId val="318788032"/>
      </c:barChart>
      <c:catAx>
        <c:axId val="31879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6959374843460405"/>
              <c:y val="0.889598924940440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8788032"/>
        <c:crosses val="autoZero"/>
        <c:auto val="1"/>
        <c:lblAlgn val="ctr"/>
        <c:lblOffset val="100"/>
        <c:noMultiLvlLbl val="0"/>
      </c:catAx>
      <c:valAx>
        <c:axId val="31878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_);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1879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6B-4427-B50C-D362893CE9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A6B-4427-B50C-D362893CE9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A6B-4427-B50C-D362893CE9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6B-4427-B50C-D362893CE96A}"/>
              </c:ext>
            </c:extLst>
          </c:dPt>
          <c:dPt>
            <c:idx val="11"/>
            <c:invertIfNegative val="0"/>
            <c:bubble3D val="0"/>
            <c:spPr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2A-49F2-91D9-48D6BD6FD6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FY 2016</c:v>
                </c:pt>
                <c:pt idx="8">
                  <c:v>FY 2017</c:v>
                </c:pt>
                <c:pt idx="9">
                  <c:v>FY 2018</c:v>
                </c:pt>
                <c:pt idx="10">
                  <c:v>FY 2019</c:v>
                </c:pt>
                <c:pt idx="11">
                  <c:v>FY 2020</c:v>
                </c:pt>
              </c:strCache>
            </c:strRef>
          </c:cat>
          <c:val>
            <c:numRef>
              <c:f>Sheet1!$B$2:$B$13</c:f>
              <c:numCache>
                <c:formatCode>0.00%_);\(0.00%\)</c:formatCode>
                <c:ptCount val="12"/>
                <c:pt idx="0">
                  <c:v>-3.3799999999999997E-2</c:v>
                </c:pt>
                <c:pt idx="1">
                  <c:v>-0.1255</c:v>
                </c:pt>
                <c:pt idx="2">
                  <c:v>-5.5599999999999997E-2</c:v>
                </c:pt>
                <c:pt idx="3">
                  <c:v>2.3400000000000001E-2</c:v>
                </c:pt>
                <c:pt idx="4">
                  <c:v>7.1000000000000004E-3</c:v>
                </c:pt>
                <c:pt idx="5">
                  <c:v>3.5000000000000003E-2</c:v>
                </c:pt>
                <c:pt idx="6">
                  <c:v>6.54E-2</c:v>
                </c:pt>
                <c:pt idx="7">
                  <c:v>3.39E-2</c:v>
                </c:pt>
                <c:pt idx="8">
                  <c:v>1.6400000000000001E-2</c:v>
                </c:pt>
                <c:pt idx="9">
                  <c:v>6.7999999999999996E-3</c:v>
                </c:pt>
                <c:pt idx="10">
                  <c:v>2.1700000000000001E-2</c:v>
                </c:pt>
                <c:pt idx="11">
                  <c:v>1.7500000000000002E-2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6-4EFE-A8D6-5DB7802466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FY 2016</c:v>
                </c:pt>
                <c:pt idx="8">
                  <c:v>FY 2017</c:v>
                </c:pt>
                <c:pt idx="9">
                  <c:v>FY 2018</c:v>
                </c:pt>
                <c:pt idx="10">
                  <c:v>FY 2019</c:v>
                </c:pt>
                <c:pt idx="11">
                  <c:v>FY 2020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FFF6-4EFE-A8D6-5DB780246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70"/>
        <c:axId val="385946416"/>
        <c:axId val="385949160"/>
      </c:barChart>
      <c:catAx>
        <c:axId val="3859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9160"/>
        <c:crosses val="autoZero"/>
        <c:auto val="1"/>
        <c:lblAlgn val="ctr"/>
        <c:lblOffset val="100"/>
        <c:noMultiLvlLbl val="0"/>
      </c:catAx>
      <c:valAx>
        <c:axId val="38594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_);\(0.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8D-465D-BF80-03364A48AF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A27-4014-8C71-30A2733927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27-4014-8C71-30A2733927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27-4014-8C71-30A2733927F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A27-4014-8C71-30A2733927F9}"/>
              </c:ext>
            </c:extLst>
          </c:dPt>
          <c:dPt>
            <c:idx val="11"/>
            <c:invertIfNegative val="0"/>
            <c:bubble3D val="0"/>
            <c:spPr>
              <a:pattFill prst="dkUpDiag">
                <a:fgClr>
                  <a:schemeClr val="accent1">
                    <a:lumMod val="75000"/>
                  </a:schemeClr>
                </a:fgClr>
                <a:bgClr>
                  <a:schemeClr val="accen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337-4ECB-91B7-320A8EE55B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FY 2016</c:v>
                </c:pt>
                <c:pt idx="8">
                  <c:v>FY 2017</c:v>
                </c:pt>
                <c:pt idx="9">
                  <c:v>FY 2018</c:v>
                </c:pt>
                <c:pt idx="10">
                  <c:v>FY 2019</c:v>
                </c:pt>
                <c:pt idx="11">
                  <c:v>FY 2020</c:v>
                </c:pt>
              </c:strCache>
            </c:strRef>
          </c:cat>
          <c:val>
            <c:numRef>
              <c:f>Sheet1!$B$2:$B$13</c:f>
              <c:numCache>
                <c:formatCode>0.00%_);\(0.00%\)</c:formatCode>
                <c:ptCount val="12"/>
                <c:pt idx="0">
                  <c:v>7.0000000000000007E-2</c:v>
                </c:pt>
                <c:pt idx="1">
                  <c:v>-4.5100000000000001E-2</c:v>
                </c:pt>
                <c:pt idx="2">
                  <c:v>-0.18290000000000001</c:v>
                </c:pt>
                <c:pt idx="3">
                  <c:v>3.73E-2</c:v>
                </c:pt>
                <c:pt idx="4">
                  <c:v>8.2100000000000006E-2</c:v>
                </c:pt>
                <c:pt idx="5">
                  <c:v>1.4E-3</c:v>
                </c:pt>
                <c:pt idx="6">
                  <c:v>-1E-3</c:v>
                </c:pt>
                <c:pt idx="7">
                  <c:v>-6.0000000000000001E-3</c:v>
                </c:pt>
                <c:pt idx="8">
                  <c:v>2.87E-2</c:v>
                </c:pt>
                <c:pt idx="9">
                  <c:v>1.8499999999999999E-2</c:v>
                </c:pt>
                <c:pt idx="10">
                  <c:v>3.7900000000000003E-2</c:v>
                </c:pt>
                <c:pt idx="1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6-4EFE-A8D6-5DB7802466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FY 2009</c:v>
                </c:pt>
                <c:pt idx="1">
                  <c:v>FY 2010</c:v>
                </c:pt>
                <c:pt idx="2">
                  <c:v>FY 2011</c:v>
                </c:pt>
                <c:pt idx="3">
                  <c:v>FY 2012</c:v>
                </c:pt>
                <c:pt idx="4">
                  <c:v>FY 2013</c:v>
                </c:pt>
                <c:pt idx="5">
                  <c:v>FY 2014</c:v>
                </c:pt>
                <c:pt idx="6">
                  <c:v>FY 2015</c:v>
                </c:pt>
                <c:pt idx="7">
                  <c:v>FY 2016</c:v>
                </c:pt>
                <c:pt idx="8">
                  <c:v>FY 2017</c:v>
                </c:pt>
                <c:pt idx="9">
                  <c:v>FY 2018</c:v>
                </c:pt>
                <c:pt idx="10">
                  <c:v>FY 2019</c:v>
                </c:pt>
                <c:pt idx="11">
                  <c:v>FY 2020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3-FFF6-4EFE-A8D6-5DB780246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70"/>
        <c:axId val="385946808"/>
        <c:axId val="385943672"/>
      </c:barChart>
      <c:catAx>
        <c:axId val="38594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3672"/>
        <c:crosses val="autoZero"/>
        <c:auto val="1"/>
        <c:lblAlgn val="ctr"/>
        <c:lblOffset val="100"/>
        <c:noMultiLvlLbl val="0"/>
      </c:catAx>
      <c:valAx>
        <c:axId val="38594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_);\(0.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6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9360115291863"/>
          <c:y val="4.3823432285723255E-3"/>
          <c:w val="0.88555330921472653"/>
          <c:h val="0.88184339989779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3.4799999999999998E-2</c:v>
                </c:pt>
                <c:pt idx="1">
                  <c:v>2.41E-2</c:v>
                </c:pt>
                <c:pt idx="2">
                  <c:v>5.7999999999999996E-3</c:v>
                </c:pt>
                <c:pt idx="3">
                  <c:v>2.3099999999999999E-2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5-4405-8973-D9784AE543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48473842356455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137203342775339E-2"/>
                      <c:h val="6.2842801897727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F1-49D1-95EB-AEAF037723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2.9700000000000001E-2</c:v>
                </c:pt>
                <c:pt idx="1">
                  <c:v>6.6199999999999995E-2</c:v>
                </c:pt>
                <c:pt idx="2">
                  <c:v>4.9500000000000002E-2</c:v>
                </c:pt>
                <c:pt idx="3">
                  <c:v>6.7500000000000004E-2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1-4990-B358-D9A74FC54A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41-4990-B358-D9A74FC54A3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3.3799999999999997E-2</c:v>
                </c:pt>
                <c:pt idx="1">
                  <c:v>3.1600000000000003E-2</c:v>
                </c:pt>
                <c:pt idx="2">
                  <c:v>1.3899999999999999E-2</c:v>
                </c:pt>
                <c:pt idx="3">
                  <c:v>3.1600000000000003E-2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1-4990-B358-D9A74FC54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945632"/>
        <c:axId val="385948768"/>
      </c:barChart>
      <c:catAx>
        <c:axId val="3859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8768"/>
        <c:crosses val="autoZero"/>
        <c:auto val="1"/>
        <c:lblAlgn val="ctr"/>
        <c:lblOffset val="100"/>
        <c:noMultiLvlLbl val="0"/>
      </c:catAx>
      <c:valAx>
        <c:axId val="385948768"/>
        <c:scaling>
          <c:orientation val="minMax"/>
          <c:max val="8.0000000000000016E-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r>
                  <a:rPr lang="en-US" sz="1400" dirty="0"/>
                  <a:t>Percent Change</a:t>
                </a:r>
              </a:p>
            </c:rich>
          </c:tx>
          <c:layout>
            <c:manualLayout>
              <c:xMode val="edge"/>
              <c:yMode val="edge"/>
              <c:x val="6.1907942593542577E-2"/>
              <c:y val="0.40796578873723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Franklin Gothic Medium Cond" panose="020B06060304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5632"/>
        <c:crosses val="max"/>
        <c:crossBetween val="between"/>
        <c:minorUnit val="7.0000000000000007E-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7.897848686082061E-2"/>
          <c:y val="3.0671916736858922E-2"/>
          <c:w val="0.26715660542432196"/>
          <c:h val="0.29292532665957866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Medium Cond" panose="020B06060304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37-4772-BB39-26ACB44C7A6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37-4772-BB39-26ACB44C7A6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37-4772-BB39-26ACB44C7A6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37-4772-BB39-26ACB44C7A6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37-4772-BB39-26ACB44C7A6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637-4772-BB39-26ACB44C7A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637-4772-BB39-26ACB44C7A67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637-4772-BB39-26ACB44C7A67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637-4772-BB39-26ACB44C7A67}"/>
              </c:ext>
            </c:extLst>
          </c:dPt>
          <c:dLbls>
            <c:dLbl>
              <c:idx val="0"/>
              <c:layout>
                <c:manualLayout>
                  <c:x val="-9.6992893531353791E-2"/>
                  <c:y val="0.165666462087820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7-4772-BB39-26ACB44C7A67}"/>
                </c:ext>
              </c:extLst>
            </c:dLbl>
            <c:dLbl>
              <c:idx val="1"/>
              <c:layout>
                <c:manualLayout>
                  <c:x val="-0.18377597967113907"/>
                  <c:y val="2.76624608444057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7-4772-BB39-26ACB44C7A67}"/>
                </c:ext>
              </c:extLst>
            </c:dLbl>
            <c:dLbl>
              <c:idx val="2"/>
              <c:layout>
                <c:manualLayout>
                  <c:x val="-0.10517070023230776"/>
                  <c:y val="-0.114923362638588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7-4772-BB39-26ACB44C7A67}"/>
                </c:ext>
              </c:extLst>
            </c:dLbl>
            <c:dLbl>
              <c:idx val="3"/>
              <c:layout>
                <c:manualLayout>
                  <c:x val="-9.7410416549074036E-2"/>
                  <c:y val="-0.111892301193199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7-4772-BB39-26ACB44C7A67}"/>
                </c:ext>
              </c:extLst>
            </c:dLbl>
            <c:dLbl>
              <c:idx val="5"/>
              <c:layout>
                <c:manualLayout>
                  <c:x val="7.379283553743432E-2"/>
                  <c:y val="7.0081374597396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917CE1-E55A-4E33-B9ED-167D264109C7}" type="CATEGORYNAME">
                      <a:rPr lang="en-US" smtClean="0"/>
                      <a:pPr>
                        <a:defRPr/>
                      </a:pPr>
                      <a:t>[CATEGORY NAME]</a:t>
                    </a:fld>
                    <a:r>
                      <a:rPr lang="en-US" dirty="0"/>
                      <a:t> - </a:t>
                    </a:r>
                    <a:fld id="{8724A11B-51D7-4FDA-8735-B027BD28AA4E}" type="PERCENTAGE">
                      <a:rPr lang="en-US" baseline="0" smtClean="0"/>
                      <a:pPr>
                        <a:defRPr/>
                      </a:pPr>
                      <a:t>[PERCENTAGE]</a:t>
                    </a:fld>
                    <a:endParaRPr lang="en-US" dirty="0"/>
                  </a:p>
                </c:rich>
              </c:tx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123693061647315"/>
                      <c:h val="6.53615067630578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637-4772-BB39-26ACB44C7A67}"/>
                </c:ext>
              </c:extLst>
            </c:dLbl>
            <c:dLbl>
              <c:idx val="6"/>
              <c:layout>
                <c:manualLayout>
                  <c:x val="7.7628845555773207E-2"/>
                  <c:y val="-5.09678704936195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7-4772-BB39-26ACB44C7A67}"/>
                </c:ext>
              </c:extLst>
            </c:dLbl>
            <c:dLbl>
              <c:idx val="7"/>
              <c:layout>
                <c:manualLayout>
                  <c:x val="0.10543964150018317"/>
                  <c:y val="0.113197567371533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7-4772-BB39-26ACB44C7A67}"/>
                </c:ext>
              </c:extLst>
            </c:dLbl>
            <c:dLbl>
              <c:idx val="8"/>
              <c:layout>
                <c:manualLayout>
                  <c:x val="0.11160924272558137"/>
                  <c:y val="0.149299304166234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7-4772-BB39-26ACB44C7A67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Sheet2!$A$2:$A$10</c:f>
              <c:strCache>
                <c:ptCount val="9"/>
                <c:pt idx="0">
                  <c:v>Hunter Mill</c:v>
                </c:pt>
                <c:pt idx="1">
                  <c:v>Dranesville</c:v>
                </c:pt>
                <c:pt idx="2">
                  <c:v>Braddock</c:v>
                </c:pt>
                <c:pt idx="3">
                  <c:v>Lee</c:v>
                </c:pt>
                <c:pt idx="4">
                  <c:v>Mason</c:v>
                </c:pt>
                <c:pt idx="5">
                  <c:v>Mt. Vernon</c:v>
                </c:pt>
                <c:pt idx="6">
                  <c:v>Providence</c:v>
                </c:pt>
                <c:pt idx="7">
                  <c:v>Springfield</c:v>
                </c:pt>
                <c:pt idx="8">
                  <c:v>Sully</c:v>
                </c:pt>
              </c:strCache>
            </c:strRef>
          </c:cat>
          <c:val>
            <c:numRef>
              <c:f>Sheet2!$B$2:$B$10</c:f>
              <c:numCache>
                <c:formatCode>General</c:formatCode>
                <c:ptCount val="9"/>
                <c:pt idx="0">
                  <c:v>34.79</c:v>
                </c:pt>
                <c:pt idx="1">
                  <c:v>39.07</c:v>
                </c:pt>
                <c:pt idx="2">
                  <c:v>19.79</c:v>
                </c:pt>
                <c:pt idx="3">
                  <c:v>19.75</c:v>
                </c:pt>
                <c:pt idx="4">
                  <c:v>19.329999999999998</c:v>
                </c:pt>
                <c:pt idx="5">
                  <c:v>22.27</c:v>
                </c:pt>
                <c:pt idx="6">
                  <c:v>39.909999999999997</c:v>
                </c:pt>
                <c:pt idx="7">
                  <c:v>24.85</c:v>
                </c:pt>
                <c:pt idx="8">
                  <c:v>26.58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637-4772-BB39-26ACB44C7A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9362984761322"/>
          <c:y val="8.764686457144651E-3"/>
          <c:w val="0.88555330921472653"/>
          <c:h val="0.88184339989779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3.78E-2</c:v>
                </c:pt>
                <c:pt idx="1">
                  <c:v>2.18E-2</c:v>
                </c:pt>
                <c:pt idx="2">
                  <c:v>1.7299999999999999E-2</c:v>
                </c:pt>
                <c:pt idx="3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5-4405-8973-D9784AE543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Non-Residential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969951366339937E-2"/>
                  <c:y val="2.410288775714779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Franklin Gothic Medium Cond" panose="020B06060304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04658292258432"/>
                      <c:h val="0.11104857741202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F1-49D1-95EB-AEAF037723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7.9899999999999999E-2</c:v>
                </c:pt>
                <c:pt idx="1">
                  <c:v>3.2899999999999999E-2</c:v>
                </c:pt>
                <c:pt idx="2">
                  <c:v>6.4600000000000005E-2</c:v>
                </c:pt>
                <c:pt idx="3">
                  <c:v>-1.6000000000000001E-3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1-4990-B358-D9A74FC54A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41-4990-B358-D9A74FC54A3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4.8500000000000001E-2</c:v>
                </c:pt>
                <c:pt idx="1">
                  <c:v>2.4799999999999999E-2</c:v>
                </c:pt>
                <c:pt idx="2">
                  <c:v>2.98E-2</c:v>
                </c:pt>
                <c:pt idx="3">
                  <c:v>2.2200000000000001E-2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1-4990-B358-D9A74FC54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950336"/>
        <c:axId val="385943280"/>
      </c:barChart>
      <c:catAx>
        <c:axId val="3859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en-US"/>
          </a:p>
        </c:txPr>
        <c:crossAx val="385943280"/>
        <c:crosses val="autoZero"/>
        <c:auto val="1"/>
        <c:lblAlgn val="ctr"/>
        <c:lblOffset val="100"/>
        <c:noMultiLvlLbl val="0"/>
      </c:catAx>
      <c:valAx>
        <c:axId val="385943280"/>
        <c:scaling>
          <c:orientation val="minMax"/>
          <c:max val="8.500000000000002E-2"/>
          <c:min val="-1.0000000000000002E-2"/>
        </c:scaling>
        <c:delete val="1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r>
                  <a:rPr lang="en-US" sz="1400" dirty="0"/>
                  <a:t>Percent Change</a:t>
                </a:r>
              </a:p>
            </c:rich>
          </c:tx>
          <c:layout>
            <c:manualLayout>
              <c:xMode val="edge"/>
              <c:yMode val="edge"/>
              <c:x val="3.2907804009618832E-2"/>
              <c:y val="0.24581908928006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Franklin Gothic Medium Cond" panose="020B06060304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385950336"/>
        <c:crosses val="max"/>
        <c:crossBetween val="between"/>
        <c:minorUnit val="7.0000000000000007E-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755626171691123"/>
          <c:y val="3.9436603194003571E-2"/>
          <c:w val="0.26715660542432196"/>
          <c:h val="0.29292532665957866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ranklin Gothic Medium Cond" panose="020B06060304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37-4772-BB39-26ACB44C7A6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37-4772-BB39-26ACB44C7A6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37-4772-BB39-26ACB44C7A6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37-4772-BB39-26ACB44C7A6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37-4772-BB39-26ACB44C7A6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637-4772-BB39-26ACB44C7A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637-4772-BB39-26ACB44C7A67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637-4772-BB39-26ACB44C7A67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637-4772-BB39-26ACB44C7A67}"/>
              </c:ext>
            </c:extLst>
          </c:dPt>
          <c:dLbls>
            <c:dLbl>
              <c:idx val="0"/>
              <c:layout>
                <c:manualLayout>
                  <c:x val="-9.6992893531353791E-2"/>
                  <c:y val="0.165666462087820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7-4772-BB39-26ACB44C7A67}"/>
                </c:ext>
              </c:extLst>
            </c:dLbl>
            <c:dLbl>
              <c:idx val="1"/>
              <c:layout>
                <c:manualLayout>
                  <c:x val="-0.18377597967113907"/>
                  <c:y val="2.76624608444057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7-4772-BB39-26ACB44C7A67}"/>
                </c:ext>
              </c:extLst>
            </c:dLbl>
            <c:dLbl>
              <c:idx val="2"/>
              <c:layout>
                <c:manualLayout>
                  <c:x val="-0.10517070023230776"/>
                  <c:y val="-0.1149233626385888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7-4772-BB39-26ACB44C7A67}"/>
                </c:ext>
              </c:extLst>
            </c:dLbl>
            <c:dLbl>
              <c:idx val="3"/>
              <c:layout>
                <c:manualLayout>
                  <c:x val="-7.2812804703262665E-2"/>
                  <c:y val="5.8168673930544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Lee </a:t>
                    </a:r>
                    <a:fld id="{B6999741-3045-411E-8140-54461BCC521F}" type="PERCENTAGE">
                      <a:rPr lang="en-US" smtClean="0"/>
                      <a:pPr>
                        <a:defRPr/>
                      </a:pPr>
                      <a:t>[PERCENTAGE]</a:t>
                    </a:fld>
                    <a:endParaRPr lang="en-US" dirty="0"/>
                  </a:p>
                </c:rich>
              </c:tx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8528260414837"/>
                      <c:h val="0.108838922055459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637-4772-BB39-26ACB44C7A67}"/>
                </c:ext>
              </c:extLst>
            </c:dLbl>
            <c:dLbl>
              <c:idx val="5"/>
              <c:layout>
                <c:manualLayout>
                  <c:x val="0.10309110911157521"/>
                  <c:y val="-0.116175863415722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24A11B-51D7-4FDA-8735-B027BD28AA4E}" type="PERCENTAGE">
                      <a:rPr lang="en-US" baseline="0" smtClean="0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69108941135065"/>
                      <c:h val="6.53615067630578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637-4772-BB39-26ACB44C7A67}"/>
                </c:ext>
              </c:extLst>
            </c:dLbl>
            <c:dLbl>
              <c:idx val="6"/>
              <c:layout>
                <c:manualLayout>
                  <c:x val="7.7628845555773207E-2"/>
                  <c:y val="-5.09678704936195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37-4772-BB39-26ACB44C7A67}"/>
                </c:ext>
              </c:extLst>
            </c:dLbl>
            <c:dLbl>
              <c:idx val="7"/>
              <c:layout>
                <c:manualLayout>
                  <c:x val="0.10543964150018317"/>
                  <c:y val="0.113197567371533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37-4772-BB39-26ACB44C7A67}"/>
                </c:ext>
              </c:extLst>
            </c:dLbl>
            <c:dLbl>
              <c:idx val="8"/>
              <c:layout>
                <c:manualLayout>
                  <c:x val="0.11160924272558137"/>
                  <c:y val="0.149299304166234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37-4772-BB39-26ACB44C7A67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Sheet2!$A$2:$A$10</c:f>
              <c:strCache>
                <c:ptCount val="9"/>
                <c:pt idx="0">
                  <c:v>Hunter Mill</c:v>
                </c:pt>
                <c:pt idx="1">
                  <c:v>Dranesville</c:v>
                </c:pt>
                <c:pt idx="2">
                  <c:v>Braddock</c:v>
                </c:pt>
                <c:pt idx="3">
                  <c:v>Lee</c:v>
                </c:pt>
                <c:pt idx="4">
                  <c:v>Mason</c:v>
                </c:pt>
                <c:pt idx="5">
                  <c:v>Mt. Vernon</c:v>
                </c:pt>
                <c:pt idx="6">
                  <c:v>Providence</c:v>
                </c:pt>
                <c:pt idx="7">
                  <c:v>Springfield</c:v>
                </c:pt>
                <c:pt idx="8">
                  <c:v>Sully</c:v>
                </c:pt>
              </c:strCache>
            </c:strRef>
          </c:cat>
          <c:val>
            <c:numRef>
              <c:f>Sheet2!$B$2:$B$10</c:f>
              <c:numCache>
                <c:formatCode>General</c:formatCode>
                <c:ptCount val="9"/>
                <c:pt idx="0">
                  <c:v>34.79</c:v>
                </c:pt>
                <c:pt idx="1">
                  <c:v>39.07</c:v>
                </c:pt>
                <c:pt idx="2">
                  <c:v>19.79</c:v>
                </c:pt>
                <c:pt idx="3">
                  <c:v>19.75</c:v>
                </c:pt>
                <c:pt idx="4">
                  <c:v>19.329999999999998</c:v>
                </c:pt>
                <c:pt idx="5">
                  <c:v>22.27</c:v>
                </c:pt>
                <c:pt idx="6">
                  <c:v>39.909999999999997</c:v>
                </c:pt>
                <c:pt idx="7">
                  <c:v>24.85</c:v>
                </c:pt>
                <c:pt idx="8">
                  <c:v>26.58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637-4772-BB39-26ACB44C7A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11186375545936"/>
          <c:y val="0.24267868774616935"/>
          <c:w val="0.39936064818505784"/>
          <c:h val="0.713283496890227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 2019</c:v>
                </c:pt>
              </c:strCache>
            </c:strRef>
          </c:tx>
          <c:spPr>
            <a:ln w="12700">
              <a:solidFill>
                <a:schemeClr val="bg1">
                  <a:lumMod val="75000"/>
                </a:schemeClr>
              </a:solidFill>
            </a:ln>
          </c:spPr>
          <c:explosion val="7"/>
          <c:dPt>
            <c:idx val="0"/>
            <c:bubble3D val="0"/>
            <c:spPr>
              <a:solidFill>
                <a:schemeClr val="tx2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4E-4773-A4EE-B1F745508C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4E-4773-A4EE-B1F745508CBD}"/>
              </c:ext>
            </c:extLst>
          </c:dPt>
          <c:dPt>
            <c:idx val="2"/>
            <c:bubble3D val="0"/>
            <c:explosion val="15"/>
            <c:spPr>
              <a:solidFill>
                <a:schemeClr val="accent3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4E-4773-A4EE-B1F745508C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4E-4773-A4EE-B1F745508CBD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4E-4773-A4EE-B1F745508C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4E-4773-A4EE-B1F745508C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4E-4773-A4EE-B1F745508C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4E-4773-A4EE-B1F745508C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4E-4773-A4EE-B1F745508CB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4E-4773-A4EE-B1F745508CBD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4E-4773-A4EE-B1F745508CB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4E-4773-A4EE-B1F745508CBD}"/>
              </c:ext>
            </c:extLst>
          </c:dPt>
          <c:dLbls>
            <c:dLbl>
              <c:idx val="0"/>
              <c:layout>
                <c:manualLayout>
                  <c:x val="0.19413849894605478"/>
                  <c:y val="-0.117675694651593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4E-4773-A4EE-B1F745508CBD}"/>
                </c:ext>
              </c:extLst>
            </c:dLbl>
            <c:dLbl>
              <c:idx val="1"/>
              <c:layout>
                <c:manualLayout>
                  <c:x val="-4.3823680918389871E-3"/>
                  <c:y val="0.178552047596737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4E-4773-A4EE-B1F745508CBD}"/>
                </c:ext>
              </c:extLst>
            </c:dLbl>
            <c:dLbl>
              <c:idx val="2"/>
              <c:layout>
                <c:manualLayout>
                  <c:x val="-0.14039461329016115"/>
                  <c:y val="7.85506889763778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4E-4773-A4EE-B1F745508CBD}"/>
                </c:ext>
              </c:extLst>
            </c:dLbl>
            <c:dLbl>
              <c:idx val="3"/>
              <c:layout>
                <c:manualLayout>
                  <c:x val="-0.16277766450092296"/>
                  <c:y val="-6.2438996674118617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4E-4773-A4EE-B1F745508CBD}"/>
                </c:ext>
              </c:extLst>
            </c:dLbl>
            <c:dLbl>
              <c:idx val="4"/>
              <c:layout>
                <c:manualLayout>
                  <c:x val="-0.20907222963421296"/>
                  <c:y val="-0.158540059780722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4E-4773-A4EE-B1F745508CBD}"/>
                </c:ext>
              </c:extLst>
            </c:dLbl>
            <c:dLbl>
              <c:idx val="5"/>
              <c:layout>
                <c:manualLayout>
                  <c:x val="-5.2270041945691424E-2"/>
                  <c:y val="-0.220611080044936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4E-4773-A4EE-B1F745508CBD}"/>
                </c:ext>
              </c:extLst>
            </c:dLbl>
            <c:dLbl>
              <c:idx val="6"/>
              <c:layout>
                <c:manualLayout>
                  <c:x val="2.9886525866509128E-3"/>
                  <c:y val="-0.173225525312215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4E-4773-A4EE-B1F745508CBD}"/>
                </c:ext>
              </c:extLst>
            </c:dLbl>
            <c:dLbl>
              <c:idx val="7"/>
              <c:layout>
                <c:manualLayout>
                  <c:x val="2.240177191654326E-3"/>
                  <c:y val="-0.174819957751709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207017959751362"/>
                      <c:h val="7.7292253871238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14E-4773-A4EE-B1F745508CBD}"/>
                </c:ext>
              </c:extLst>
            </c:dLbl>
            <c:dLbl>
              <c:idx val="8"/>
              <c:layout>
                <c:manualLayout>
                  <c:x val="0.17772892780925748"/>
                  <c:y val="-0.1295213626127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4E-4773-A4EE-B1F745508CBD}"/>
                </c:ext>
              </c:extLst>
            </c:dLbl>
            <c:dLbl>
              <c:idx val="9"/>
              <c:layout>
                <c:manualLayout>
                  <c:x val="0.15979091836329123"/>
                  <c:y val="9.017230078672682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4E-4773-A4EE-B1F745508CBD}"/>
                </c:ext>
              </c:extLst>
            </c:dLbl>
            <c:dLbl>
              <c:idx val="10"/>
              <c:layout>
                <c:manualLayout>
                  <c:x val="0.1508306799503964"/>
                  <c:y val="-1.85218779994358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14E-4773-A4EE-B1F745508CBD}"/>
                </c:ext>
              </c:extLst>
            </c:dLbl>
            <c:dLbl>
              <c:idx val="11"/>
              <c:layout>
                <c:manualLayout>
                  <c:x val="0.10005599561065895"/>
                  <c:y val="0.17402765010622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14E-4773-A4EE-B1F745508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bg1">
                      <a:lumMod val="8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Schools</c:v>
                </c:pt>
                <c:pt idx="1">
                  <c:v>County Debt</c:v>
                </c:pt>
                <c:pt idx="2">
                  <c:v>Health and Welfare</c:v>
                </c:pt>
                <c:pt idx="3">
                  <c:v>Judicial Administration</c:v>
                </c:pt>
                <c:pt idx="4">
                  <c:v>Public Works</c:v>
                </c:pt>
                <c:pt idx="5">
                  <c:v>Transfers</c:v>
                </c:pt>
                <c:pt idx="6">
                  <c:v>Public Safety</c:v>
                </c:pt>
                <c:pt idx="7">
                  <c:v>Parks and Libraries</c:v>
                </c:pt>
                <c:pt idx="8">
                  <c:v>Community Development</c:v>
                </c:pt>
                <c:pt idx="9">
                  <c:v>Nondepartmental</c:v>
                </c:pt>
                <c:pt idx="10">
                  <c:v>Central Services</c:v>
                </c:pt>
                <c:pt idx="11">
                  <c:v>Legislative-Executive Functions</c:v>
                </c:pt>
              </c:strCache>
            </c:strRef>
          </c:cat>
          <c:val>
            <c:numRef>
              <c:f>Sheet1!$B$2:$B$13</c:f>
              <c:numCache>
                <c:formatCode>"$"#,##0</c:formatCode>
                <c:ptCount val="12"/>
                <c:pt idx="0">
                  <c:v>2264250633</c:v>
                </c:pt>
                <c:pt idx="1">
                  <c:v>149052944</c:v>
                </c:pt>
                <c:pt idx="2">
                  <c:v>465581474</c:v>
                </c:pt>
                <c:pt idx="3">
                  <c:v>40056192</c:v>
                </c:pt>
                <c:pt idx="4">
                  <c:v>78841337</c:v>
                </c:pt>
                <c:pt idx="5">
                  <c:v>159042077</c:v>
                </c:pt>
                <c:pt idx="6">
                  <c:v>510383677</c:v>
                </c:pt>
                <c:pt idx="7">
                  <c:v>55954588</c:v>
                </c:pt>
                <c:pt idx="8">
                  <c:v>53702586</c:v>
                </c:pt>
                <c:pt idx="9">
                  <c:v>393283870</c:v>
                </c:pt>
                <c:pt idx="10">
                  <c:v>85125804</c:v>
                </c:pt>
                <c:pt idx="11">
                  <c:v>32826232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14E-4773-A4EE-B1F745508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0.83856</cdr:x>
      <cdr:y>0.3562</cdr:y>
    </cdr:from>
    <cdr:to>
      <cdr:x>0.99068</cdr:x>
      <cdr:y>0.43328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21974" y="1737137"/>
          <a:ext cx="1291975" cy="375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tabLst>
              <a:tab pos="1082675" algn="r"/>
            </a:tabLst>
          </a:pPr>
          <a:r>
            <a:rPr lang="en-US" sz="900" dirty="0">
              <a:latin typeface="+mj-lt"/>
            </a:rPr>
            <a:t>Current	$2,793.6</a:t>
          </a:r>
        </a:p>
        <a:p xmlns:a="http://schemas.openxmlformats.org/drawingml/2006/main">
          <a:pPr>
            <a:tabLst>
              <a:tab pos="1082675" algn="r"/>
            </a:tabLst>
          </a:pPr>
          <a:r>
            <a:rPr lang="en-US" sz="900" dirty="0">
              <a:latin typeface="+mj-lt"/>
            </a:rPr>
            <a:t>Delinquent	$9.0</a:t>
          </a:r>
        </a:p>
      </cdr:txBody>
    </cdr:sp>
  </cdr:relSizeAnchor>
  <cdr:relSizeAnchor xmlns:cdr="http://schemas.openxmlformats.org/drawingml/2006/chartDrawing">
    <cdr:from>
      <cdr:x>0.60204</cdr:x>
      <cdr:y>0.87051</cdr:y>
    </cdr:from>
    <cdr:to>
      <cdr:x>0.76988</cdr:x>
      <cdr:y>0.9824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13175" y="4245296"/>
          <a:ext cx="1425486" cy="545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263650" algn="r"/>
            </a:tabLst>
          </a:pPr>
          <a:r>
            <a:rPr lang="en-US" sz="900" dirty="0">
              <a:latin typeface="+mj-lt"/>
            </a:rPr>
            <a:t>District Court Fines	$6.5</a:t>
          </a:r>
        </a:p>
        <a:p xmlns:a="http://schemas.openxmlformats.org/drawingml/2006/main">
          <a:pPr>
            <a:tabLst>
              <a:tab pos="1263650" algn="r"/>
            </a:tabLst>
          </a:pPr>
          <a:r>
            <a:rPr lang="en-US" sz="900" dirty="0">
              <a:latin typeface="+mj-lt"/>
            </a:rPr>
            <a:t>Parking Violations	$2.5</a:t>
          </a:r>
        </a:p>
        <a:p xmlns:a="http://schemas.openxmlformats.org/drawingml/2006/main">
          <a:pPr>
            <a:tabLst>
              <a:tab pos="1263650" algn="r"/>
            </a:tabLst>
          </a:pPr>
          <a:r>
            <a:rPr lang="en-US" sz="900" dirty="0">
              <a:latin typeface="+mj-lt"/>
            </a:rPr>
            <a:t>Other	$3.2</a:t>
          </a:r>
        </a:p>
      </cdr:txBody>
    </cdr:sp>
  </cdr:relSizeAnchor>
  <cdr:relSizeAnchor xmlns:cdr="http://schemas.openxmlformats.org/drawingml/2006/chartDrawing">
    <cdr:from>
      <cdr:x>0.40027</cdr:x>
      <cdr:y>0.92292</cdr:y>
    </cdr:from>
    <cdr:to>
      <cdr:x>0.55238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99513" y="4500896"/>
          <a:ext cx="1291889" cy="3759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082675" algn="r"/>
            </a:tabLst>
          </a:pPr>
          <a:r>
            <a:rPr lang="en-US" sz="900" dirty="0">
              <a:latin typeface="+mj-lt"/>
            </a:rPr>
            <a:t>Current	$608.7</a:t>
          </a:r>
        </a:p>
        <a:p xmlns:a="http://schemas.openxmlformats.org/drawingml/2006/main">
          <a:pPr>
            <a:tabLst>
              <a:tab pos="1082675" algn="r"/>
            </a:tabLst>
          </a:pPr>
          <a:r>
            <a:rPr lang="en-US" sz="900" dirty="0">
              <a:latin typeface="+mj-lt"/>
            </a:rPr>
            <a:t>Delinquent	$14.7</a:t>
          </a:r>
        </a:p>
      </cdr:txBody>
    </cdr:sp>
  </cdr:relSizeAnchor>
  <cdr:relSizeAnchor xmlns:cdr="http://schemas.openxmlformats.org/drawingml/2006/chartDrawing">
    <cdr:from>
      <cdr:x>0.00917</cdr:x>
      <cdr:y>0.55457</cdr:y>
    </cdr:from>
    <cdr:to>
      <cdr:x>0.22056</cdr:x>
      <cdr:y>0.66646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7895" y="2704534"/>
          <a:ext cx="1795361" cy="545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600200" algn="r"/>
            </a:tabLst>
          </a:pPr>
          <a:r>
            <a:rPr lang="en-US" sz="900" dirty="0">
              <a:latin typeface="+mj-lt"/>
            </a:rPr>
            <a:t>Local Sales Tax	$185.7</a:t>
          </a:r>
        </a:p>
        <a:p xmlns:a="http://schemas.openxmlformats.org/drawingml/2006/main">
          <a:pPr>
            <a:tabLst>
              <a:tab pos="1600200" algn="r"/>
            </a:tabLst>
          </a:pPr>
          <a:r>
            <a:rPr lang="en-US" sz="900" dirty="0">
              <a:latin typeface="+mj-lt"/>
            </a:rPr>
            <a:t>B.P.O.L.	$160.1</a:t>
          </a:r>
        </a:p>
        <a:p xmlns:a="http://schemas.openxmlformats.org/drawingml/2006/main">
          <a:pPr>
            <a:tabLst>
              <a:tab pos="1600200" algn="r"/>
            </a:tabLst>
          </a:pPr>
          <a:r>
            <a:rPr lang="en-US" sz="900" dirty="0">
              <a:latin typeface="+mj-lt"/>
            </a:rPr>
            <a:t>Consumer Utility Taxes	$45.5</a:t>
          </a:r>
        </a:p>
        <a:p xmlns:a="http://schemas.openxmlformats.org/drawingml/2006/main">
          <a:pPr>
            <a:tabLst>
              <a:tab pos="1600200" algn="r"/>
            </a:tabLst>
          </a:pPr>
          <a:r>
            <a:rPr lang="en-US" sz="900" dirty="0">
              <a:latin typeface="+mj-lt"/>
            </a:rPr>
            <a:t>Other	$130.0</a:t>
          </a:r>
        </a:p>
      </cdr:txBody>
    </cdr:sp>
  </cdr:relSizeAnchor>
  <cdr:relSizeAnchor xmlns:cdr="http://schemas.openxmlformats.org/drawingml/2006/chartDrawing">
    <cdr:from>
      <cdr:x>0.04295</cdr:x>
      <cdr:y>0.36912</cdr:y>
    </cdr:from>
    <cdr:to>
      <cdr:x>0.24471</cdr:x>
      <cdr:y>0.4462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65288" y="1830166"/>
          <a:ext cx="1715802" cy="382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485900" algn="r"/>
            </a:tabLst>
          </a:pPr>
          <a:r>
            <a:rPr lang="en-US" sz="900" dirty="0">
              <a:latin typeface="+mj-lt"/>
            </a:rPr>
            <a:t>Social Services Aid	$35.1</a:t>
          </a:r>
        </a:p>
        <a:p xmlns:a="http://schemas.openxmlformats.org/drawingml/2006/main">
          <a:pPr>
            <a:tabLst>
              <a:tab pos="1485900" algn="r"/>
            </a:tabLst>
          </a:pPr>
          <a:r>
            <a:rPr lang="en-US" sz="900" dirty="0">
              <a:latin typeface="+mj-lt"/>
            </a:rPr>
            <a:t>Other	$0.6</a:t>
          </a:r>
        </a:p>
      </cdr:txBody>
    </cdr:sp>
  </cdr:relSizeAnchor>
  <cdr:relSizeAnchor xmlns:cdr="http://schemas.openxmlformats.org/drawingml/2006/chartDrawing">
    <cdr:from>
      <cdr:x>0.01953</cdr:x>
      <cdr:y>0.14267</cdr:y>
    </cdr:from>
    <cdr:to>
      <cdr:x>0.20797</cdr:x>
      <cdr:y>0.27504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6067" y="691325"/>
          <a:ext cx="1602539" cy="641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SACC Fees	$42.6</a:t>
          </a:r>
        </a:p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EMS Transport Fees	$20.2</a:t>
          </a:r>
        </a:p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Clerk Fees	$4.9</a:t>
          </a:r>
        </a:p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Other	$14.2</a:t>
          </a:r>
        </a:p>
      </cdr:txBody>
    </cdr:sp>
  </cdr:relSizeAnchor>
  <cdr:relSizeAnchor xmlns:cdr="http://schemas.openxmlformats.org/drawingml/2006/chartDrawing">
    <cdr:from>
      <cdr:x>0.31156</cdr:x>
      <cdr:y>0.07206</cdr:y>
    </cdr:from>
    <cdr:to>
      <cdr:x>0.5</cdr:x>
      <cdr:y>0.16733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46117" y="351404"/>
          <a:ext cx="1600445" cy="464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VA Public Assistance	$36.8</a:t>
          </a:r>
        </a:p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Law Enforcement	$24.5</a:t>
          </a:r>
        </a:p>
        <a:p xmlns:a="http://schemas.openxmlformats.org/drawingml/2006/main">
          <a:pPr>
            <a:tabLst>
              <a:tab pos="1371600" algn="r"/>
            </a:tabLst>
          </a:pPr>
          <a:r>
            <a:rPr lang="en-US" sz="900" dirty="0">
              <a:latin typeface="+mj-lt"/>
            </a:rPr>
            <a:t>Other	$36.0</a:t>
          </a:r>
        </a:p>
      </cdr:txBody>
    </cdr:sp>
  </cdr:relSizeAnchor>
  <cdr:relSizeAnchor xmlns:cdr="http://schemas.openxmlformats.org/drawingml/2006/chartDrawing">
    <cdr:from>
      <cdr:x>0.55543</cdr:x>
      <cdr:y>0.07834</cdr:y>
    </cdr:from>
    <cdr:to>
      <cdr:x>0.7245</cdr:x>
      <cdr:y>0.18099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717322" y="382065"/>
          <a:ext cx="1435973" cy="50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tabLst>
              <a:tab pos="1258888" algn="r"/>
            </a:tabLst>
          </a:pPr>
          <a:r>
            <a:rPr lang="en-US" sz="900" dirty="0">
              <a:latin typeface="+mj-lt"/>
            </a:rPr>
            <a:t>Building Permits/</a:t>
          </a:r>
        </a:p>
        <a:p xmlns:a="http://schemas.openxmlformats.org/drawingml/2006/main">
          <a:pPr>
            <a:tabLst>
              <a:tab pos="1258888" algn="r"/>
            </a:tabLst>
          </a:pPr>
          <a:r>
            <a:rPr lang="en-US" sz="900" dirty="0">
              <a:latin typeface="+mj-lt"/>
            </a:rPr>
            <a:t>Inspection Fees	$40.3</a:t>
          </a:r>
        </a:p>
        <a:p xmlns:a="http://schemas.openxmlformats.org/drawingml/2006/main">
          <a:pPr>
            <a:tabLst>
              <a:tab pos="1258888" algn="r"/>
            </a:tabLst>
          </a:pPr>
          <a:r>
            <a:rPr lang="en-US" sz="900" dirty="0">
              <a:latin typeface="+mj-lt"/>
            </a:rPr>
            <a:t>Other	$12.7</a:t>
          </a:r>
        </a:p>
      </cdr:txBody>
    </cdr:sp>
  </cdr:relSizeAnchor>
  <cdr:relSizeAnchor xmlns:cdr="http://schemas.openxmlformats.org/drawingml/2006/chartDrawing">
    <cdr:from>
      <cdr:x>0.7613</cdr:x>
      <cdr:y>0.38012</cdr:y>
    </cdr:from>
    <cdr:to>
      <cdr:x>0.8489</cdr:x>
      <cdr:y>0.44716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465799" y="1853747"/>
          <a:ext cx="743998" cy="32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65.3%</a:t>
          </a:r>
        </a:p>
      </cdr:txBody>
    </cdr:sp>
  </cdr:relSizeAnchor>
  <cdr:relSizeAnchor xmlns:cdr="http://schemas.openxmlformats.org/drawingml/2006/chartDrawing">
    <cdr:from>
      <cdr:x>0.48765</cdr:x>
      <cdr:y>0.07061</cdr:y>
    </cdr:from>
    <cdr:to>
      <cdr:x>0.57524</cdr:x>
      <cdr:y>0.13765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141707" y="344361"/>
          <a:ext cx="743912" cy="326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1.2%</a:t>
          </a:r>
        </a:p>
      </cdr:txBody>
    </cdr:sp>
  </cdr:relSizeAnchor>
  <cdr:relSizeAnchor xmlns:cdr="http://schemas.openxmlformats.org/drawingml/2006/chartDrawing">
    <cdr:from>
      <cdr:x>0.52005</cdr:x>
      <cdr:y>0.76255</cdr:y>
    </cdr:from>
    <cdr:to>
      <cdr:x>0.60765</cdr:x>
      <cdr:y>0.82958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416879" y="3718786"/>
          <a:ext cx="743998" cy="326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0.3%</a:t>
          </a:r>
        </a:p>
      </cdr:txBody>
    </cdr:sp>
  </cdr:relSizeAnchor>
  <cdr:relSizeAnchor xmlns:cdr="http://schemas.openxmlformats.org/drawingml/2006/chartDrawing">
    <cdr:from>
      <cdr:x>0.4124</cdr:x>
      <cdr:y>0.75864</cdr:y>
    </cdr:from>
    <cdr:to>
      <cdr:x>0.5</cdr:x>
      <cdr:y>0.82567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507148" y="3676190"/>
          <a:ext cx="744971" cy="324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14.5%</a:t>
          </a:r>
        </a:p>
      </cdr:txBody>
    </cdr:sp>
  </cdr:relSizeAnchor>
  <cdr:relSizeAnchor xmlns:cdr="http://schemas.openxmlformats.org/drawingml/2006/chartDrawing">
    <cdr:from>
      <cdr:x>0.33806</cdr:x>
      <cdr:y>0.6916</cdr:y>
    </cdr:from>
    <cdr:to>
      <cdr:x>0.42565</cdr:x>
      <cdr:y>0.75864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2874972" y="3351332"/>
          <a:ext cx="744886" cy="32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1.2%</a:t>
          </a:r>
        </a:p>
      </cdr:txBody>
    </cdr:sp>
  </cdr:relSizeAnchor>
  <cdr:relSizeAnchor xmlns:cdr="http://schemas.openxmlformats.org/drawingml/2006/chartDrawing">
    <cdr:from>
      <cdr:x>0.27897</cdr:x>
      <cdr:y>0.61869</cdr:y>
    </cdr:from>
    <cdr:to>
      <cdr:x>0.36657</cdr:x>
      <cdr:y>0.68573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372439" y="2998006"/>
          <a:ext cx="744972" cy="32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0.4%</a:t>
          </a:r>
        </a:p>
      </cdr:txBody>
    </cdr:sp>
  </cdr:relSizeAnchor>
  <cdr:relSizeAnchor xmlns:cdr="http://schemas.openxmlformats.org/drawingml/2006/chartDrawing">
    <cdr:from>
      <cdr:x>0.23329</cdr:x>
      <cdr:y>0.43296</cdr:y>
    </cdr:from>
    <cdr:to>
      <cdr:x>0.32088</cdr:x>
      <cdr:y>0.5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981323" y="2111459"/>
          <a:ext cx="743913" cy="326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12.1%</a:t>
          </a:r>
        </a:p>
      </cdr:txBody>
    </cdr:sp>
  </cdr:relSizeAnchor>
  <cdr:relSizeAnchor xmlns:cdr="http://schemas.openxmlformats.org/drawingml/2006/chartDrawing">
    <cdr:from>
      <cdr:x>0.31137</cdr:x>
      <cdr:y>0.27796</cdr:y>
    </cdr:from>
    <cdr:to>
      <cdr:x>0.39897</cdr:x>
      <cdr:y>0.345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647926" y="1346922"/>
          <a:ext cx="744971" cy="324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0.8%</a:t>
          </a:r>
        </a:p>
      </cdr:txBody>
    </cdr:sp>
  </cdr:relSizeAnchor>
  <cdr:relSizeAnchor xmlns:cdr="http://schemas.openxmlformats.org/drawingml/2006/chartDrawing">
    <cdr:from>
      <cdr:x>0.22321</cdr:x>
      <cdr:y>0.11578</cdr:y>
    </cdr:from>
    <cdr:to>
      <cdr:x>0.3108</cdr:x>
      <cdr:y>0.18282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898200" y="574053"/>
          <a:ext cx="744886" cy="332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1.9%</a:t>
          </a:r>
        </a:p>
      </cdr:txBody>
    </cdr:sp>
  </cdr:relSizeAnchor>
  <cdr:relSizeAnchor xmlns:cdr="http://schemas.openxmlformats.org/drawingml/2006/chartDrawing">
    <cdr:from>
      <cdr:x>0.42866</cdr:x>
      <cdr:y>0.15702</cdr:y>
    </cdr:from>
    <cdr:to>
      <cdr:x>0.51625</cdr:x>
      <cdr:y>0.22406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645433" y="760901"/>
          <a:ext cx="744886" cy="324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chemeClr val="tx2">
                  <a:lumMod val="75000"/>
                </a:schemeClr>
              </a:solidFill>
              <a:latin typeface="+mj-lt"/>
            </a:rPr>
            <a:t>2.3%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0.42839</cdr:x>
      <cdr:y>0.35859</cdr:y>
    </cdr:from>
    <cdr:to>
      <cdr:x>0.58671</cdr:x>
      <cdr:y>0.53467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8365" y="1779535"/>
          <a:ext cx="1344628" cy="87376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n>
                <a:noFill/>
              </a:ln>
              <a:solidFill>
                <a:schemeClr val="bg1"/>
              </a:solidFill>
            </a:rPr>
            <a:t>County</a:t>
          </a:r>
        </a:p>
        <a:p xmlns:a="http://schemas.openxmlformats.org/drawingml/2006/main">
          <a:pPr algn="ctr"/>
          <a:r>
            <a:rPr lang="en-US" sz="2400" b="1" dirty="0">
              <a:ln>
                <a:noFill/>
              </a:ln>
              <a:solidFill>
                <a:schemeClr val="bg1"/>
              </a:solidFill>
            </a:rPr>
            <a:t>47.2%</a:t>
          </a:r>
        </a:p>
      </cdr:txBody>
    </cdr:sp>
  </cdr:relSizeAnchor>
  <cdr:relSizeAnchor xmlns:cdr="http://schemas.openxmlformats.org/drawingml/2006/chartDrawing">
    <cdr:from>
      <cdr:x>0.46332</cdr:x>
      <cdr:y>0.67473</cdr:y>
    </cdr:from>
    <cdr:to>
      <cdr:x>0.62763</cdr:x>
      <cdr:y>0.84394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35026" y="3348348"/>
          <a:ext cx="1395480" cy="8397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n>
                <a:noFill/>
              </a:ln>
              <a:solidFill>
                <a:schemeClr val="bg1"/>
              </a:solidFill>
            </a:rPr>
            <a:t>Schools</a:t>
          </a:r>
        </a:p>
        <a:p xmlns:a="http://schemas.openxmlformats.org/drawingml/2006/main">
          <a:pPr algn="ctr"/>
          <a:r>
            <a:rPr lang="en-US" sz="2400" b="1" dirty="0">
              <a:ln>
                <a:noFill/>
              </a:ln>
              <a:solidFill>
                <a:schemeClr val="bg1"/>
              </a:solidFill>
            </a:rPr>
            <a:t>52.8%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5138"/>
          </a:xfrm>
          <a:prstGeom prst="rect">
            <a:avLst/>
          </a:prstGeom>
        </p:spPr>
        <p:txBody>
          <a:bodyPr vert="horz" lIns="91359" tIns="45679" rIns="91359" bIns="456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29675"/>
            <a:ext cx="3038475" cy="465138"/>
          </a:xfrm>
          <a:prstGeom prst="rect">
            <a:avLst/>
          </a:prstGeom>
        </p:spPr>
        <p:txBody>
          <a:bodyPr vert="horz" lIns="91359" tIns="45679" rIns="91359" bIns="456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</p:spPr>
        <p:txBody>
          <a:bodyPr vert="horz" lIns="91359" tIns="45679" rIns="91359" bIns="45679" rtlCol="0" anchor="b"/>
          <a:lstStyle>
            <a:lvl1pPr algn="r">
              <a:defRPr sz="1200"/>
            </a:lvl1pPr>
          </a:lstStyle>
          <a:p>
            <a:fld id="{CD951C43-DC9A-4919-BDE8-7F657B58F0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54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94" tIns="46549" rIns="93094" bIns="465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94" tIns="46549" rIns="93094" bIns="46549" rtlCol="0"/>
          <a:lstStyle>
            <a:lvl1pPr algn="r">
              <a:defRPr sz="1200"/>
            </a:lvl1pPr>
          </a:lstStyle>
          <a:p>
            <a:fld id="{24B24E89-665B-4534-89A0-63D722B21B30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292100"/>
            <a:ext cx="5078412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4" tIns="46549" rIns="93094" bIns="465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8052" y="4134678"/>
            <a:ext cx="6376946" cy="4842344"/>
          </a:xfrm>
          <a:prstGeom prst="rect">
            <a:avLst/>
          </a:prstGeom>
        </p:spPr>
        <p:txBody>
          <a:bodyPr vert="horz" lIns="93094" tIns="46549" rIns="93094" bIns="465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94" tIns="46549" rIns="93094" bIns="465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094" tIns="46549" rIns="93094" bIns="46549" rtlCol="0" anchor="b"/>
          <a:lstStyle>
            <a:lvl1pPr algn="r">
              <a:defRPr sz="1200"/>
            </a:lvl1pPr>
          </a:lstStyle>
          <a:p>
            <a:fld id="{083FBCB8-4DE1-4676-B0B8-738B1EE0C7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65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47738" y="292100"/>
            <a:ext cx="5078412" cy="38100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1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261938"/>
            <a:ext cx="4737100" cy="355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105" y="3902271"/>
            <a:ext cx="6376946" cy="5217669"/>
          </a:xfrm>
        </p:spPr>
        <p:txBody>
          <a:bodyPr/>
          <a:lstStyle/>
          <a:p>
            <a:r>
              <a:rPr lang="en-US" sz="1100" dirty="0"/>
              <a:t> </a:t>
            </a:r>
          </a:p>
          <a:p>
            <a:endParaRPr lang="en-US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292100"/>
            <a:ext cx="5078412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04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690563"/>
            <a:ext cx="5056188" cy="37941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39" y="3223306"/>
            <a:ext cx="7636329" cy="2716067"/>
          </a:xfrm>
          <a:noFill/>
        </p:spPr>
        <p:txBody>
          <a:bodyPr/>
          <a:lstStyle/>
          <a:p>
            <a:pPr eaLnBrk="1" hangingPunct="1"/>
            <a:endParaRPr lang="en-US" baseline="0" dirty="0"/>
          </a:p>
          <a:p>
            <a:pPr eaLnBrk="1" hangingPunct="1"/>
            <a:endParaRPr lang="en-US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9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292100"/>
            <a:ext cx="5078412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8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0207F-CA69-4D9E-B629-5D7A06FD4F8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5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0207F-CA69-4D9E-B629-5D7A06FD4F8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5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0207F-CA69-4D9E-B629-5D7A06FD4F8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6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0207F-CA69-4D9E-B629-5D7A06FD4F8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1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292100"/>
            <a:ext cx="5078412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6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96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7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99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5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32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18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51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37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02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8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6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7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758825"/>
            <a:ext cx="4641850" cy="34829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53" y="4414529"/>
            <a:ext cx="5375702" cy="3719831"/>
          </a:xfrm>
          <a:noFill/>
        </p:spPr>
        <p:txBody>
          <a:bodyPr/>
          <a:lstStyle/>
          <a:p>
            <a:pPr eaLnBrk="1" hangingPunct="1"/>
            <a:endParaRPr lang="en-US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292100"/>
            <a:ext cx="5078412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7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723900"/>
            <a:ext cx="5108575" cy="38322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37" y="4921285"/>
            <a:ext cx="5719054" cy="3908682"/>
          </a:xfrm>
          <a:noFill/>
        </p:spPr>
        <p:txBody>
          <a:bodyPr/>
          <a:lstStyle/>
          <a:p>
            <a:pPr eaLnBrk="1" hangingPunct="1"/>
            <a:endParaRPr lang="en-US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BCB8-4DE1-4676-B0B8-738B1EE0C7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8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292100"/>
            <a:ext cx="5078412" cy="381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ABC76-F902-491F-AC6E-126DFDED91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7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F39C0C-E225-4ACE-90ED-BDD8CBB4ED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r="1174" b="21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eeform: Shape 6"/>
          <p:cNvSpPr/>
          <p:nvPr userDrawn="1"/>
        </p:nvSpPr>
        <p:spPr>
          <a:xfrm>
            <a:off x="0" y="4440960"/>
            <a:ext cx="9144838" cy="2417041"/>
          </a:xfrm>
          <a:custGeom>
            <a:avLst/>
            <a:gdLst>
              <a:gd name="connsiteX0" fmla="*/ 0 w 8843210"/>
              <a:gd name="connsiteY0" fmla="*/ 1900989 h 1900989"/>
              <a:gd name="connsiteX1" fmla="*/ 8843210 w 8843210"/>
              <a:gd name="connsiteY1" fmla="*/ 1900989 h 1900989"/>
              <a:gd name="connsiteX2" fmla="*/ 8843210 w 8843210"/>
              <a:gd name="connsiteY2" fmla="*/ 48126 h 1900989"/>
              <a:gd name="connsiteX3" fmla="*/ 7988968 w 8843210"/>
              <a:gd name="connsiteY3" fmla="*/ 0 h 1900989"/>
              <a:gd name="connsiteX4" fmla="*/ 3441032 w 8843210"/>
              <a:gd name="connsiteY4" fmla="*/ 385011 h 1900989"/>
              <a:gd name="connsiteX5" fmla="*/ 12032 w 8843210"/>
              <a:gd name="connsiteY5" fmla="*/ 962526 h 1900989"/>
              <a:gd name="connsiteX6" fmla="*/ 0 w 8843210"/>
              <a:gd name="connsiteY6" fmla="*/ 1900989 h 1900989"/>
              <a:gd name="connsiteX0" fmla="*/ 0 w 8843210"/>
              <a:gd name="connsiteY0" fmla="*/ 2022872 h 2022872"/>
              <a:gd name="connsiteX1" fmla="*/ 8843210 w 8843210"/>
              <a:gd name="connsiteY1" fmla="*/ 2022872 h 2022872"/>
              <a:gd name="connsiteX2" fmla="*/ 8843210 w 8843210"/>
              <a:gd name="connsiteY2" fmla="*/ 170009 h 2022872"/>
              <a:gd name="connsiteX3" fmla="*/ 7988968 w 8843210"/>
              <a:gd name="connsiteY3" fmla="*/ 121883 h 2022872"/>
              <a:gd name="connsiteX4" fmla="*/ 3441032 w 8843210"/>
              <a:gd name="connsiteY4" fmla="*/ 506894 h 2022872"/>
              <a:gd name="connsiteX5" fmla="*/ 12032 w 8843210"/>
              <a:gd name="connsiteY5" fmla="*/ 1084409 h 2022872"/>
              <a:gd name="connsiteX6" fmla="*/ 0 w 8843210"/>
              <a:gd name="connsiteY6" fmla="*/ 2022872 h 2022872"/>
              <a:gd name="connsiteX0" fmla="*/ 0 w 8843210"/>
              <a:gd name="connsiteY0" fmla="*/ 1986705 h 1986705"/>
              <a:gd name="connsiteX1" fmla="*/ 8843210 w 8843210"/>
              <a:gd name="connsiteY1" fmla="*/ 1986705 h 1986705"/>
              <a:gd name="connsiteX2" fmla="*/ 8843210 w 8843210"/>
              <a:gd name="connsiteY2" fmla="*/ 133842 h 1986705"/>
              <a:gd name="connsiteX3" fmla="*/ 7988968 w 8843210"/>
              <a:gd name="connsiteY3" fmla="*/ 85716 h 1986705"/>
              <a:gd name="connsiteX4" fmla="*/ 3441032 w 8843210"/>
              <a:gd name="connsiteY4" fmla="*/ 470727 h 1986705"/>
              <a:gd name="connsiteX5" fmla="*/ 12032 w 8843210"/>
              <a:gd name="connsiteY5" fmla="*/ 1048242 h 1986705"/>
              <a:gd name="connsiteX6" fmla="*/ 0 w 8843210"/>
              <a:gd name="connsiteY6" fmla="*/ 1986705 h 1986705"/>
              <a:gd name="connsiteX0" fmla="*/ 0 w 8843210"/>
              <a:gd name="connsiteY0" fmla="*/ 1904078 h 1904078"/>
              <a:gd name="connsiteX1" fmla="*/ 8843210 w 8843210"/>
              <a:gd name="connsiteY1" fmla="*/ 1904078 h 1904078"/>
              <a:gd name="connsiteX2" fmla="*/ 8843210 w 8843210"/>
              <a:gd name="connsiteY2" fmla="*/ 315910 h 1904078"/>
              <a:gd name="connsiteX3" fmla="*/ 7988968 w 8843210"/>
              <a:gd name="connsiteY3" fmla="*/ 3089 h 1904078"/>
              <a:gd name="connsiteX4" fmla="*/ 3441032 w 8843210"/>
              <a:gd name="connsiteY4" fmla="*/ 388100 h 1904078"/>
              <a:gd name="connsiteX5" fmla="*/ 12032 w 8843210"/>
              <a:gd name="connsiteY5" fmla="*/ 965615 h 1904078"/>
              <a:gd name="connsiteX6" fmla="*/ 0 w 8843210"/>
              <a:gd name="connsiteY6" fmla="*/ 1904078 h 1904078"/>
              <a:gd name="connsiteX0" fmla="*/ 0 w 8843210"/>
              <a:gd name="connsiteY0" fmla="*/ 1902301 h 1902301"/>
              <a:gd name="connsiteX1" fmla="*/ 8843210 w 8843210"/>
              <a:gd name="connsiteY1" fmla="*/ 1902301 h 1902301"/>
              <a:gd name="connsiteX2" fmla="*/ 8843210 w 8843210"/>
              <a:gd name="connsiteY2" fmla="*/ 314133 h 1902301"/>
              <a:gd name="connsiteX3" fmla="*/ 7988968 w 8843210"/>
              <a:gd name="connsiteY3" fmla="*/ 1312 h 1902301"/>
              <a:gd name="connsiteX4" fmla="*/ 3441032 w 8843210"/>
              <a:gd name="connsiteY4" fmla="*/ 386323 h 1902301"/>
              <a:gd name="connsiteX5" fmla="*/ 12032 w 8843210"/>
              <a:gd name="connsiteY5" fmla="*/ 963838 h 1902301"/>
              <a:gd name="connsiteX6" fmla="*/ 0 w 8843210"/>
              <a:gd name="connsiteY6" fmla="*/ 1902301 h 1902301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011496 h 1949959"/>
              <a:gd name="connsiteX6" fmla="*/ 0 w 8843210"/>
              <a:gd name="connsiteY6" fmla="*/ 1949959 h 1949959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179938 h 1949959"/>
              <a:gd name="connsiteX6" fmla="*/ 0 w 8843210"/>
              <a:gd name="connsiteY6" fmla="*/ 1949959 h 1949959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179938 h 1949959"/>
              <a:gd name="connsiteX6" fmla="*/ 0 w 8843210"/>
              <a:gd name="connsiteY6" fmla="*/ 1949959 h 1949959"/>
              <a:gd name="connsiteX0" fmla="*/ 0 w 8843210"/>
              <a:gd name="connsiteY0" fmla="*/ 2032607 h 2032607"/>
              <a:gd name="connsiteX1" fmla="*/ 8843210 w 8843210"/>
              <a:gd name="connsiteY1" fmla="*/ 2032607 h 2032607"/>
              <a:gd name="connsiteX2" fmla="*/ 8843210 w 8843210"/>
              <a:gd name="connsiteY2" fmla="*/ 155681 h 2032607"/>
              <a:gd name="connsiteX3" fmla="*/ 6930189 w 8843210"/>
              <a:gd name="connsiteY3" fmla="*/ 83492 h 2032607"/>
              <a:gd name="connsiteX4" fmla="*/ 3441032 w 8843210"/>
              <a:gd name="connsiteY4" fmla="*/ 516629 h 2032607"/>
              <a:gd name="connsiteX5" fmla="*/ 12032 w 8843210"/>
              <a:gd name="connsiteY5" fmla="*/ 1262586 h 2032607"/>
              <a:gd name="connsiteX6" fmla="*/ 0 w 8843210"/>
              <a:gd name="connsiteY6" fmla="*/ 2032607 h 2032607"/>
              <a:gd name="connsiteX0" fmla="*/ 0 w 8843210"/>
              <a:gd name="connsiteY0" fmla="*/ 2070574 h 2070574"/>
              <a:gd name="connsiteX1" fmla="*/ 8843210 w 8843210"/>
              <a:gd name="connsiteY1" fmla="*/ 2070574 h 2070574"/>
              <a:gd name="connsiteX2" fmla="*/ 8843210 w 8843210"/>
              <a:gd name="connsiteY2" fmla="*/ 193648 h 2070574"/>
              <a:gd name="connsiteX3" fmla="*/ 5847347 w 8843210"/>
              <a:gd name="connsiteY3" fmla="*/ 49270 h 2070574"/>
              <a:gd name="connsiteX4" fmla="*/ 3441032 w 8843210"/>
              <a:gd name="connsiteY4" fmla="*/ 554596 h 2070574"/>
              <a:gd name="connsiteX5" fmla="*/ 12032 w 8843210"/>
              <a:gd name="connsiteY5" fmla="*/ 1300553 h 2070574"/>
              <a:gd name="connsiteX6" fmla="*/ 0 w 8843210"/>
              <a:gd name="connsiteY6" fmla="*/ 2070574 h 2070574"/>
              <a:gd name="connsiteX0" fmla="*/ 0 w 8843210"/>
              <a:gd name="connsiteY0" fmla="*/ 2078251 h 2078251"/>
              <a:gd name="connsiteX1" fmla="*/ 8843210 w 8843210"/>
              <a:gd name="connsiteY1" fmla="*/ 2078251 h 2078251"/>
              <a:gd name="connsiteX2" fmla="*/ 8843210 w 8843210"/>
              <a:gd name="connsiteY2" fmla="*/ 201325 h 2078251"/>
              <a:gd name="connsiteX3" fmla="*/ 5847347 w 8843210"/>
              <a:gd name="connsiteY3" fmla="*/ 56947 h 2078251"/>
              <a:gd name="connsiteX4" fmla="*/ 2346159 w 8843210"/>
              <a:gd name="connsiteY4" fmla="*/ 670557 h 2078251"/>
              <a:gd name="connsiteX5" fmla="*/ 12032 w 8843210"/>
              <a:gd name="connsiteY5" fmla="*/ 1308230 h 2078251"/>
              <a:gd name="connsiteX6" fmla="*/ 0 w 8843210"/>
              <a:gd name="connsiteY6" fmla="*/ 2078251 h 2078251"/>
              <a:gd name="connsiteX0" fmla="*/ 0 w 8843210"/>
              <a:gd name="connsiteY0" fmla="*/ 2129967 h 2129967"/>
              <a:gd name="connsiteX1" fmla="*/ 8843210 w 8843210"/>
              <a:gd name="connsiteY1" fmla="*/ 2129967 h 2129967"/>
              <a:gd name="connsiteX2" fmla="*/ 8831179 w 8843210"/>
              <a:gd name="connsiteY2" fmla="*/ 156789 h 2129967"/>
              <a:gd name="connsiteX3" fmla="*/ 5847347 w 8843210"/>
              <a:gd name="connsiteY3" fmla="*/ 108663 h 2129967"/>
              <a:gd name="connsiteX4" fmla="*/ 2346159 w 8843210"/>
              <a:gd name="connsiteY4" fmla="*/ 722273 h 2129967"/>
              <a:gd name="connsiteX5" fmla="*/ 12032 w 8843210"/>
              <a:gd name="connsiteY5" fmla="*/ 1359946 h 2129967"/>
              <a:gd name="connsiteX6" fmla="*/ 0 w 8843210"/>
              <a:gd name="connsiteY6" fmla="*/ 2129967 h 2129967"/>
              <a:gd name="connsiteX0" fmla="*/ 0 w 8843210"/>
              <a:gd name="connsiteY0" fmla="*/ 2197439 h 2197439"/>
              <a:gd name="connsiteX1" fmla="*/ 8843210 w 8843210"/>
              <a:gd name="connsiteY1" fmla="*/ 2197439 h 2197439"/>
              <a:gd name="connsiteX2" fmla="*/ 8831179 w 8843210"/>
              <a:gd name="connsiteY2" fmla="*/ 224261 h 2197439"/>
              <a:gd name="connsiteX3" fmla="*/ 5414210 w 8843210"/>
              <a:gd name="connsiteY3" fmla="*/ 55819 h 2197439"/>
              <a:gd name="connsiteX4" fmla="*/ 2346159 w 8843210"/>
              <a:gd name="connsiteY4" fmla="*/ 789745 h 2197439"/>
              <a:gd name="connsiteX5" fmla="*/ 12032 w 8843210"/>
              <a:gd name="connsiteY5" fmla="*/ 1427418 h 2197439"/>
              <a:gd name="connsiteX6" fmla="*/ 0 w 8843210"/>
              <a:gd name="connsiteY6" fmla="*/ 2197439 h 2197439"/>
              <a:gd name="connsiteX0" fmla="*/ 0 w 8843210"/>
              <a:gd name="connsiteY0" fmla="*/ 2185226 h 2185226"/>
              <a:gd name="connsiteX1" fmla="*/ 8843210 w 8843210"/>
              <a:gd name="connsiteY1" fmla="*/ 2185226 h 2185226"/>
              <a:gd name="connsiteX2" fmla="*/ 8831179 w 8843210"/>
              <a:gd name="connsiteY2" fmla="*/ 212048 h 2185226"/>
              <a:gd name="connsiteX3" fmla="*/ 5414210 w 8843210"/>
              <a:gd name="connsiteY3" fmla="*/ 43606 h 2185226"/>
              <a:gd name="connsiteX4" fmla="*/ 2475415 w 8843210"/>
              <a:gd name="connsiteY4" fmla="*/ 611059 h 2185226"/>
              <a:gd name="connsiteX5" fmla="*/ 12032 w 8843210"/>
              <a:gd name="connsiteY5" fmla="*/ 1415205 h 2185226"/>
              <a:gd name="connsiteX6" fmla="*/ 0 w 8843210"/>
              <a:gd name="connsiteY6" fmla="*/ 2185226 h 2185226"/>
              <a:gd name="connsiteX0" fmla="*/ 0 w 8843210"/>
              <a:gd name="connsiteY0" fmla="*/ 2185226 h 2185226"/>
              <a:gd name="connsiteX1" fmla="*/ 8843210 w 8843210"/>
              <a:gd name="connsiteY1" fmla="*/ 2185226 h 2185226"/>
              <a:gd name="connsiteX2" fmla="*/ 8831179 w 8843210"/>
              <a:gd name="connsiteY2" fmla="*/ 212048 h 2185226"/>
              <a:gd name="connsiteX3" fmla="*/ 5414210 w 8843210"/>
              <a:gd name="connsiteY3" fmla="*/ 43606 h 2185226"/>
              <a:gd name="connsiteX4" fmla="*/ 2475415 w 8843210"/>
              <a:gd name="connsiteY4" fmla="*/ 611059 h 2185226"/>
              <a:gd name="connsiteX5" fmla="*/ 12032 w 8843210"/>
              <a:gd name="connsiteY5" fmla="*/ 1415205 h 2185226"/>
              <a:gd name="connsiteX6" fmla="*/ 0 w 8843210"/>
              <a:gd name="connsiteY6" fmla="*/ 2185226 h 2185226"/>
              <a:gd name="connsiteX0" fmla="*/ 0 w 8843210"/>
              <a:gd name="connsiteY0" fmla="*/ 2183602 h 2183602"/>
              <a:gd name="connsiteX1" fmla="*/ 8843210 w 8843210"/>
              <a:gd name="connsiteY1" fmla="*/ 2183602 h 2183602"/>
              <a:gd name="connsiteX2" fmla="*/ 8831179 w 8843210"/>
              <a:gd name="connsiteY2" fmla="*/ 210424 h 2183602"/>
              <a:gd name="connsiteX3" fmla="*/ 5414210 w 8843210"/>
              <a:gd name="connsiteY3" fmla="*/ 41982 h 2183602"/>
              <a:gd name="connsiteX4" fmla="*/ 2141506 w 8843210"/>
              <a:gd name="connsiteY4" fmla="*/ 587239 h 2183602"/>
              <a:gd name="connsiteX5" fmla="*/ 12032 w 8843210"/>
              <a:gd name="connsiteY5" fmla="*/ 1413581 h 2183602"/>
              <a:gd name="connsiteX6" fmla="*/ 0 w 8843210"/>
              <a:gd name="connsiteY6" fmla="*/ 2183602 h 2183602"/>
              <a:gd name="connsiteX0" fmla="*/ 0 w 8843210"/>
              <a:gd name="connsiteY0" fmla="*/ 2186851 h 2186851"/>
              <a:gd name="connsiteX1" fmla="*/ 8843210 w 8843210"/>
              <a:gd name="connsiteY1" fmla="*/ 2186851 h 2186851"/>
              <a:gd name="connsiteX2" fmla="*/ 8831179 w 8843210"/>
              <a:gd name="connsiteY2" fmla="*/ 213673 h 2186851"/>
              <a:gd name="connsiteX3" fmla="*/ 5414210 w 8843210"/>
              <a:gd name="connsiteY3" fmla="*/ 45231 h 2186851"/>
              <a:gd name="connsiteX4" fmla="*/ 2184592 w 8843210"/>
              <a:gd name="connsiteY4" fmla="*/ 634881 h 2186851"/>
              <a:gd name="connsiteX5" fmla="*/ 12032 w 8843210"/>
              <a:gd name="connsiteY5" fmla="*/ 1416830 h 2186851"/>
              <a:gd name="connsiteX6" fmla="*/ 0 w 8843210"/>
              <a:gd name="connsiteY6" fmla="*/ 2186851 h 2186851"/>
              <a:gd name="connsiteX0" fmla="*/ 0 w 8843210"/>
              <a:gd name="connsiteY0" fmla="*/ 2244446 h 2244446"/>
              <a:gd name="connsiteX1" fmla="*/ 8843210 w 8843210"/>
              <a:gd name="connsiteY1" fmla="*/ 2244446 h 2244446"/>
              <a:gd name="connsiteX2" fmla="*/ 8831179 w 8843210"/>
              <a:gd name="connsiteY2" fmla="*/ 271268 h 2244446"/>
              <a:gd name="connsiteX3" fmla="*/ 5414210 w 8843210"/>
              <a:gd name="connsiteY3" fmla="*/ 102826 h 2244446"/>
              <a:gd name="connsiteX4" fmla="*/ 12032 w 8843210"/>
              <a:gd name="connsiteY4" fmla="*/ 1474425 h 2244446"/>
              <a:gd name="connsiteX5" fmla="*/ 0 w 8843210"/>
              <a:gd name="connsiteY5" fmla="*/ 2244446 h 2244446"/>
              <a:gd name="connsiteX0" fmla="*/ 0 w 8843210"/>
              <a:gd name="connsiteY0" fmla="*/ 2357725 h 2357725"/>
              <a:gd name="connsiteX1" fmla="*/ 8843210 w 8843210"/>
              <a:gd name="connsiteY1" fmla="*/ 2357725 h 2357725"/>
              <a:gd name="connsiteX2" fmla="*/ 8831179 w 8843210"/>
              <a:gd name="connsiteY2" fmla="*/ 384547 h 2357725"/>
              <a:gd name="connsiteX3" fmla="*/ 5791204 w 8843210"/>
              <a:gd name="connsiteY3" fmla="*/ 71829 h 2357725"/>
              <a:gd name="connsiteX4" fmla="*/ 12032 w 8843210"/>
              <a:gd name="connsiteY4" fmla="*/ 1587704 h 2357725"/>
              <a:gd name="connsiteX5" fmla="*/ 0 w 8843210"/>
              <a:gd name="connsiteY5" fmla="*/ 2357725 h 2357725"/>
              <a:gd name="connsiteX0" fmla="*/ 0 w 8844020"/>
              <a:gd name="connsiteY0" fmla="*/ 2576916 h 2576916"/>
              <a:gd name="connsiteX1" fmla="*/ 8843210 w 8844020"/>
              <a:gd name="connsiteY1" fmla="*/ 2576916 h 2576916"/>
              <a:gd name="connsiteX2" fmla="*/ 8842815 w 8844020"/>
              <a:gd name="connsiteY2" fmla="*/ 137615 h 2576916"/>
              <a:gd name="connsiteX3" fmla="*/ 5791204 w 8844020"/>
              <a:gd name="connsiteY3" fmla="*/ 291020 h 2576916"/>
              <a:gd name="connsiteX4" fmla="*/ 12032 w 8844020"/>
              <a:gd name="connsiteY4" fmla="*/ 1806895 h 2576916"/>
              <a:gd name="connsiteX5" fmla="*/ 0 w 8844020"/>
              <a:gd name="connsiteY5" fmla="*/ 2576916 h 2576916"/>
              <a:gd name="connsiteX0" fmla="*/ 0 w 8844020"/>
              <a:gd name="connsiteY0" fmla="*/ 2671831 h 2671831"/>
              <a:gd name="connsiteX1" fmla="*/ 8843210 w 8844020"/>
              <a:gd name="connsiteY1" fmla="*/ 2671831 h 2671831"/>
              <a:gd name="connsiteX2" fmla="*/ 8842815 w 8844020"/>
              <a:gd name="connsiteY2" fmla="*/ 232530 h 2671831"/>
              <a:gd name="connsiteX3" fmla="*/ 4930155 w 8844020"/>
              <a:gd name="connsiteY3" fmla="*/ 175070 h 2671831"/>
              <a:gd name="connsiteX4" fmla="*/ 12032 w 8844020"/>
              <a:gd name="connsiteY4" fmla="*/ 1901810 h 2671831"/>
              <a:gd name="connsiteX5" fmla="*/ 0 w 8844020"/>
              <a:gd name="connsiteY5" fmla="*/ 2671831 h 2671831"/>
              <a:gd name="connsiteX0" fmla="*/ 0 w 8844020"/>
              <a:gd name="connsiteY0" fmla="*/ 2564519 h 2564519"/>
              <a:gd name="connsiteX1" fmla="*/ 8843210 w 8844020"/>
              <a:gd name="connsiteY1" fmla="*/ 2564519 h 2564519"/>
              <a:gd name="connsiteX2" fmla="*/ 8842815 w 8844020"/>
              <a:gd name="connsiteY2" fmla="*/ 125218 h 2564519"/>
              <a:gd name="connsiteX3" fmla="*/ 4138921 w 8844020"/>
              <a:gd name="connsiteY3" fmla="*/ 321011 h 2564519"/>
              <a:gd name="connsiteX4" fmla="*/ 12032 w 8844020"/>
              <a:gd name="connsiteY4" fmla="*/ 1794498 h 2564519"/>
              <a:gd name="connsiteX5" fmla="*/ 0 w 8844020"/>
              <a:gd name="connsiteY5" fmla="*/ 2564519 h 2564519"/>
              <a:gd name="connsiteX0" fmla="*/ 0 w 8844020"/>
              <a:gd name="connsiteY0" fmla="*/ 2543829 h 2543829"/>
              <a:gd name="connsiteX1" fmla="*/ 8843210 w 8844020"/>
              <a:gd name="connsiteY1" fmla="*/ 2543829 h 2543829"/>
              <a:gd name="connsiteX2" fmla="*/ 8842815 w 8844020"/>
              <a:gd name="connsiteY2" fmla="*/ 104528 h 2543829"/>
              <a:gd name="connsiteX3" fmla="*/ 4115649 w 8844020"/>
              <a:gd name="connsiteY3" fmla="*/ 388959 h 2543829"/>
              <a:gd name="connsiteX4" fmla="*/ 12032 w 8844020"/>
              <a:gd name="connsiteY4" fmla="*/ 1773808 h 2543829"/>
              <a:gd name="connsiteX5" fmla="*/ 0 w 8844020"/>
              <a:gd name="connsiteY5" fmla="*/ 2543829 h 25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4020" h="2543829">
                <a:moveTo>
                  <a:pt x="0" y="2543829"/>
                </a:moveTo>
                <a:lnTo>
                  <a:pt x="8843210" y="2543829"/>
                </a:lnTo>
                <a:cubicBezTo>
                  <a:pt x="8839200" y="1886103"/>
                  <a:pt x="8846825" y="762254"/>
                  <a:pt x="8842815" y="104528"/>
                </a:cubicBezTo>
                <a:cubicBezTo>
                  <a:pt x="8447777" y="-152145"/>
                  <a:pt x="5587446" y="110746"/>
                  <a:pt x="4115649" y="388959"/>
                </a:cubicBezTo>
                <a:cubicBezTo>
                  <a:pt x="2643852" y="667172"/>
                  <a:pt x="914400" y="1416871"/>
                  <a:pt x="12032" y="1773808"/>
                </a:cubicBezTo>
                <a:lnTo>
                  <a:pt x="0" y="25438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0"/>
            <a:ext cx="2743200" cy="6857999"/>
          </a:xfrm>
          <a:prstGeom prst="rect">
            <a:avLst/>
          </a:prstGeom>
          <a:solidFill>
            <a:schemeClr val="tx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-6610" y="5859379"/>
            <a:ext cx="9151447" cy="998622"/>
          </a:xfrm>
          <a:custGeom>
            <a:avLst/>
            <a:gdLst>
              <a:gd name="connsiteX0" fmla="*/ 0 w 8843210"/>
              <a:gd name="connsiteY0" fmla="*/ 1900989 h 1900989"/>
              <a:gd name="connsiteX1" fmla="*/ 8843210 w 8843210"/>
              <a:gd name="connsiteY1" fmla="*/ 1900989 h 1900989"/>
              <a:gd name="connsiteX2" fmla="*/ 8843210 w 8843210"/>
              <a:gd name="connsiteY2" fmla="*/ 48126 h 1900989"/>
              <a:gd name="connsiteX3" fmla="*/ 7988968 w 8843210"/>
              <a:gd name="connsiteY3" fmla="*/ 0 h 1900989"/>
              <a:gd name="connsiteX4" fmla="*/ 3441032 w 8843210"/>
              <a:gd name="connsiteY4" fmla="*/ 385011 h 1900989"/>
              <a:gd name="connsiteX5" fmla="*/ 12032 w 8843210"/>
              <a:gd name="connsiteY5" fmla="*/ 962526 h 1900989"/>
              <a:gd name="connsiteX6" fmla="*/ 0 w 8843210"/>
              <a:gd name="connsiteY6" fmla="*/ 1900989 h 1900989"/>
              <a:gd name="connsiteX0" fmla="*/ 0 w 8843210"/>
              <a:gd name="connsiteY0" fmla="*/ 2022872 h 2022872"/>
              <a:gd name="connsiteX1" fmla="*/ 8843210 w 8843210"/>
              <a:gd name="connsiteY1" fmla="*/ 2022872 h 2022872"/>
              <a:gd name="connsiteX2" fmla="*/ 8843210 w 8843210"/>
              <a:gd name="connsiteY2" fmla="*/ 170009 h 2022872"/>
              <a:gd name="connsiteX3" fmla="*/ 7988968 w 8843210"/>
              <a:gd name="connsiteY3" fmla="*/ 121883 h 2022872"/>
              <a:gd name="connsiteX4" fmla="*/ 3441032 w 8843210"/>
              <a:gd name="connsiteY4" fmla="*/ 506894 h 2022872"/>
              <a:gd name="connsiteX5" fmla="*/ 12032 w 8843210"/>
              <a:gd name="connsiteY5" fmla="*/ 1084409 h 2022872"/>
              <a:gd name="connsiteX6" fmla="*/ 0 w 8843210"/>
              <a:gd name="connsiteY6" fmla="*/ 2022872 h 2022872"/>
              <a:gd name="connsiteX0" fmla="*/ 0 w 8843210"/>
              <a:gd name="connsiteY0" fmla="*/ 1986705 h 1986705"/>
              <a:gd name="connsiteX1" fmla="*/ 8843210 w 8843210"/>
              <a:gd name="connsiteY1" fmla="*/ 1986705 h 1986705"/>
              <a:gd name="connsiteX2" fmla="*/ 8843210 w 8843210"/>
              <a:gd name="connsiteY2" fmla="*/ 133842 h 1986705"/>
              <a:gd name="connsiteX3" fmla="*/ 7988968 w 8843210"/>
              <a:gd name="connsiteY3" fmla="*/ 85716 h 1986705"/>
              <a:gd name="connsiteX4" fmla="*/ 3441032 w 8843210"/>
              <a:gd name="connsiteY4" fmla="*/ 470727 h 1986705"/>
              <a:gd name="connsiteX5" fmla="*/ 12032 w 8843210"/>
              <a:gd name="connsiteY5" fmla="*/ 1048242 h 1986705"/>
              <a:gd name="connsiteX6" fmla="*/ 0 w 8843210"/>
              <a:gd name="connsiteY6" fmla="*/ 1986705 h 1986705"/>
              <a:gd name="connsiteX0" fmla="*/ 0 w 8843210"/>
              <a:gd name="connsiteY0" fmla="*/ 1904078 h 1904078"/>
              <a:gd name="connsiteX1" fmla="*/ 8843210 w 8843210"/>
              <a:gd name="connsiteY1" fmla="*/ 1904078 h 1904078"/>
              <a:gd name="connsiteX2" fmla="*/ 8843210 w 8843210"/>
              <a:gd name="connsiteY2" fmla="*/ 315910 h 1904078"/>
              <a:gd name="connsiteX3" fmla="*/ 7988968 w 8843210"/>
              <a:gd name="connsiteY3" fmla="*/ 3089 h 1904078"/>
              <a:gd name="connsiteX4" fmla="*/ 3441032 w 8843210"/>
              <a:gd name="connsiteY4" fmla="*/ 388100 h 1904078"/>
              <a:gd name="connsiteX5" fmla="*/ 12032 w 8843210"/>
              <a:gd name="connsiteY5" fmla="*/ 965615 h 1904078"/>
              <a:gd name="connsiteX6" fmla="*/ 0 w 8843210"/>
              <a:gd name="connsiteY6" fmla="*/ 1904078 h 1904078"/>
              <a:gd name="connsiteX0" fmla="*/ 0 w 8843210"/>
              <a:gd name="connsiteY0" fmla="*/ 1902301 h 1902301"/>
              <a:gd name="connsiteX1" fmla="*/ 8843210 w 8843210"/>
              <a:gd name="connsiteY1" fmla="*/ 1902301 h 1902301"/>
              <a:gd name="connsiteX2" fmla="*/ 8843210 w 8843210"/>
              <a:gd name="connsiteY2" fmla="*/ 314133 h 1902301"/>
              <a:gd name="connsiteX3" fmla="*/ 7988968 w 8843210"/>
              <a:gd name="connsiteY3" fmla="*/ 1312 h 1902301"/>
              <a:gd name="connsiteX4" fmla="*/ 3441032 w 8843210"/>
              <a:gd name="connsiteY4" fmla="*/ 386323 h 1902301"/>
              <a:gd name="connsiteX5" fmla="*/ 12032 w 8843210"/>
              <a:gd name="connsiteY5" fmla="*/ 963838 h 1902301"/>
              <a:gd name="connsiteX6" fmla="*/ 0 w 8843210"/>
              <a:gd name="connsiteY6" fmla="*/ 1902301 h 1902301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011496 h 1949959"/>
              <a:gd name="connsiteX6" fmla="*/ 0 w 8843210"/>
              <a:gd name="connsiteY6" fmla="*/ 1949959 h 1949959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179938 h 1949959"/>
              <a:gd name="connsiteX6" fmla="*/ 0 w 8843210"/>
              <a:gd name="connsiteY6" fmla="*/ 1949959 h 1949959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179938 h 1949959"/>
              <a:gd name="connsiteX6" fmla="*/ 0 w 8843210"/>
              <a:gd name="connsiteY6" fmla="*/ 1949959 h 1949959"/>
              <a:gd name="connsiteX0" fmla="*/ 0 w 8843210"/>
              <a:gd name="connsiteY0" fmla="*/ 2032607 h 2032607"/>
              <a:gd name="connsiteX1" fmla="*/ 8843210 w 8843210"/>
              <a:gd name="connsiteY1" fmla="*/ 2032607 h 2032607"/>
              <a:gd name="connsiteX2" fmla="*/ 8843210 w 8843210"/>
              <a:gd name="connsiteY2" fmla="*/ 155681 h 2032607"/>
              <a:gd name="connsiteX3" fmla="*/ 6930189 w 8843210"/>
              <a:gd name="connsiteY3" fmla="*/ 83492 h 2032607"/>
              <a:gd name="connsiteX4" fmla="*/ 3441032 w 8843210"/>
              <a:gd name="connsiteY4" fmla="*/ 516629 h 2032607"/>
              <a:gd name="connsiteX5" fmla="*/ 12032 w 8843210"/>
              <a:gd name="connsiteY5" fmla="*/ 1262586 h 2032607"/>
              <a:gd name="connsiteX6" fmla="*/ 0 w 8843210"/>
              <a:gd name="connsiteY6" fmla="*/ 2032607 h 2032607"/>
              <a:gd name="connsiteX0" fmla="*/ 0 w 8843210"/>
              <a:gd name="connsiteY0" fmla="*/ 2070574 h 2070574"/>
              <a:gd name="connsiteX1" fmla="*/ 8843210 w 8843210"/>
              <a:gd name="connsiteY1" fmla="*/ 2070574 h 2070574"/>
              <a:gd name="connsiteX2" fmla="*/ 8843210 w 8843210"/>
              <a:gd name="connsiteY2" fmla="*/ 193648 h 2070574"/>
              <a:gd name="connsiteX3" fmla="*/ 5847347 w 8843210"/>
              <a:gd name="connsiteY3" fmla="*/ 49270 h 2070574"/>
              <a:gd name="connsiteX4" fmla="*/ 3441032 w 8843210"/>
              <a:gd name="connsiteY4" fmla="*/ 554596 h 2070574"/>
              <a:gd name="connsiteX5" fmla="*/ 12032 w 8843210"/>
              <a:gd name="connsiteY5" fmla="*/ 1300553 h 2070574"/>
              <a:gd name="connsiteX6" fmla="*/ 0 w 8843210"/>
              <a:gd name="connsiteY6" fmla="*/ 2070574 h 2070574"/>
              <a:gd name="connsiteX0" fmla="*/ 0 w 8843210"/>
              <a:gd name="connsiteY0" fmla="*/ 2078251 h 2078251"/>
              <a:gd name="connsiteX1" fmla="*/ 8843210 w 8843210"/>
              <a:gd name="connsiteY1" fmla="*/ 2078251 h 2078251"/>
              <a:gd name="connsiteX2" fmla="*/ 8843210 w 8843210"/>
              <a:gd name="connsiteY2" fmla="*/ 201325 h 2078251"/>
              <a:gd name="connsiteX3" fmla="*/ 5847347 w 8843210"/>
              <a:gd name="connsiteY3" fmla="*/ 56947 h 2078251"/>
              <a:gd name="connsiteX4" fmla="*/ 2346159 w 8843210"/>
              <a:gd name="connsiteY4" fmla="*/ 670557 h 2078251"/>
              <a:gd name="connsiteX5" fmla="*/ 12032 w 8843210"/>
              <a:gd name="connsiteY5" fmla="*/ 1308230 h 2078251"/>
              <a:gd name="connsiteX6" fmla="*/ 0 w 8843210"/>
              <a:gd name="connsiteY6" fmla="*/ 2078251 h 2078251"/>
              <a:gd name="connsiteX0" fmla="*/ 0 w 8843210"/>
              <a:gd name="connsiteY0" fmla="*/ 2129967 h 2129967"/>
              <a:gd name="connsiteX1" fmla="*/ 8843210 w 8843210"/>
              <a:gd name="connsiteY1" fmla="*/ 2129967 h 2129967"/>
              <a:gd name="connsiteX2" fmla="*/ 8831179 w 8843210"/>
              <a:gd name="connsiteY2" fmla="*/ 156789 h 2129967"/>
              <a:gd name="connsiteX3" fmla="*/ 5847347 w 8843210"/>
              <a:gd name="connsiteY3" fmla="*/ 108663 h 2129967"/>
              <a:gd name="connsiteX4" fmla="*/ 2346159 w 8843210"/>
              <a:gd name="connsiteY4" fmla="*/ 722273 h 2129967"/>
              <a:gd name="connsiteX5" fmla="*/ 12032 w 8843210"/>
              <a:gd name="connsiteY5" fmla="*/ 1359946 h 2129967"/>
              <a:gd name="connsiteX6" fmla="*/ 0 w 8843210"/>
              <a:gd name="connsiteY6" fmla="*/ 2129967 h 2129967"/>
              <a:gd name="connsiteX0" fmla="*/ 0 w 8843210"/>
              <a:gd name="connsiteY0" fmla="*/ 2197439 h 2197439"/>
              <a:gd name="connsiteX1" fmla="*/ 8843210 w 8843210"/>
              <a:gd name="connsiteY1" fmla="*/ 2197439 h 2197439"/>
              <a:gd name="connsiteX2" fmla="*/ 8831179 w 8843210"/>
              <a:gd name="connsiteY2" fmla="*/ 224261 h 2197439"/>
              <a:gd name="connsiteX3" fmla="*/ 5414210 w 8843210"/>
              <a:gd name="connsiteY3" fmla="*/ 55819 h 2197439"/>
              <a:gd name="connsiteX4" fmla="*/ 2346159 w 8843210"/>
              <a:gd name="connsiteY4" fmla="*/ 789745 h 2197439"/>
              <a:gd name="connsiteX5" fmla="*/ 12032 w 8843210"/>
              <a:gd name="connsiteY5" fmla="*/ 1427418 h 2197439"/>
              <a:gd name="connsiteX6" fmla="*/ 0 w 8843210"/>
              <a:gd name="connsiteY6" fmla="*/ 2197439 h 2197439"/>
              <a:gd name="connsiteX0" fmla="*/ 0 w 8843210"/>
              <a:gd name="connsiteY0" fmla="*/ 2185226 h 2185226"/>
              <a:gd name="connsiteX1" fmla="*/ 8843210 w 8843210"/>
              <a:gd name="connsiteY1" fmla="*/ 2185226 h 2185226"/>
              <a:gd name="connsiteX2" fmla="*/ 8831179 w 8843210"/>
              <a:gd name="connsiteY2" fmla="*/ 212048 h 2185226"/>
              <a:gd name="connsiteX3" fmla="*/ 5414210 w 8843210"/>
              <a:gd name="connsiteY3" fmla="*/ 43606 h 2185226"/>
              <a:gd name="connsiteX4" fmla="*/ 2475415 w 8843210"/>
              <a:gd name="connsiteY4" fmla="*/ 611059 h 2185226"/>
              <a:gd name="connsiteX5" fmla="*/ 12032 w 8843210"/>
              <a:gd name="connsiteY5" fmla="*/ 1415205 h 2185226"/>
              <a:gd name="connsiteX6" fmla="*/ 0 w 8843210"/>
              <a:gd name="connsiteY6" fmla="*/ 2185226 h 2185226"/>
              <a:gd name="connsiteX0" fmla="*/ 0 w 8843210"/>
              <a:gd name="connsiteY0" fmla="*/ 2185226 h 2185226"/>
              <a:gd name="connsiteX1" fmla="*/ 8843210 w 8843210"/>
              <a:gd name="connsiteY1" fmla="*/ 2185226 h 2185226"/>
              <a:gd name="connsiteX2" fmla="*/ 8831179 w 8843210"/>
              <a:gd name="connsiteY2" fmla="*/ 212048 h 2185226"/>
              <a:gd name="connsiteX3" fmla="*/ 5414210 w 8843210"/>
              <a:gd name="connsiteY3" fmla="*/ 43606 h 2185226"/>
              <a:gd name="connsiteX4" fmla="*/ 2475415 w 8843210"/>
              <a:gd name="connsiteY4" fmla="*/ 611059 h 2185226"/>
              <a:gd name="connsiteX5" fmla="*/ 12032 w 8843210"/>
              <a:gd name="connsiteY5" fmla="*/ 1415205 h 2185226"/>
              <a:gd name="connsiteX6" fmla="*/ 0 w 8843210"/>
              <a:gd name="connsiteY6" fmla="*/ 2185226 h 2185226"/>
              <a:gd name="connsiteX0" fmla="*/ 0 w 8843210"/>
              <a:gd name="connsiteY0" fmla="*/ 2183602 h 2183602"/>
              <a:gd name="connsiteX1" fmla="*/ 8843210 w 8843210"/>
              <a:gd name="connsiteY1" fmla="*/ 2183602 h 2183602"/>
              <a:gd name="connsiteX2" fmla="*/ 8831179 w 8843210"/>
              <a:gd name="connsiteY2" fmla="*/ 210424 h 2183602"/>
              <a:gd name="connsiteX3" fmla="*/ 5414210 w 8843210"/>
              <a:gd name="connsiteY3" fmla="*/ 41982 h 2183602"/>
              <a:gd name="connsiteX4" fmla="*/ 2141506 w 8843210"/>
              <a:gd name="connsiteY4" fmla="*/ 587239 h 2183602"/>
              <a:gd name="connsiteX5" fmla="*/ 12032 w 8843210"/>
              <a:gd name="connsiteY5" fmla="*/ 1413581 h 2183602"/>
              <a:gd name="connsiteX6" fmla="*/ 0 w 8843210"/>
              <a:gd name="connsiteY6" fmla="*/ 2183602 h 2183602"/>
              <a:gd name="connsiteX0" fmla="*/ 0 w 8843210"/>
              <a:gd name="connsiteY0" fmla="*/ 2186851 h 2186851"/>
              <a:gd name="connsiteX1" fmla="*/ 8843210 w 8843210"/>
              <a:gd name="connsiteY1" fmla="*/ 2186851 h 2186851"/>
              <a:gd name="connsiteX2" fmla="*/ 8831179 w 8843210"/>
              <a:gd name="connsiteY2" fmla="*/ 213673 h 2186851"/>
              <a:gd name="connsiteX3" fmla="*/ 5414210 w 8843210"/>
              <a:gd name="connsiteY3" fmla="*/ 45231 h 2186851"/>
              <a:gd name="connsiteX4" fmla="*/ 2184592 w 8843210"/>
              <a:gd name="connsiteY4" fmla="*/ 634881 h 2186851"/>
              <a:gd name="connsiteX5" fmla="*/ 12032 w 8843210"/>
              <a:gd name="connsiteY5" fmla="*/ 1416830 h 2186851"/>
              <a:gd name="connsiteX6" fmla="*/ 0 w 8843210"/>
              <a:gd name="connsiteY6" fmla="*/ 2186851 h 2186851"/>
              <a:gd name="connsiteX0" fmla="*/ 0 w 8843210"/>
              <a:gd name="connsiteY0" fmla="*/ 2244446 h 2244446"/>
              <a:gd name="connsiteX1" fmla="*/ 8843210 w 8843210"/>
              <a:gd name="connsiteY1" fmla="*/ 2244446 h 2244446"/>
              <a:gd name="connsiteX2" fmla="*/ 8831179 w 8843210"/>
              <a:gd name="connsiteY2" fmla="*/ 271268 h 2244446"/>
              <a:gd name="connsiteX3" fmla="*/ 5414210 w 8843210"/>
              <a:gd name="connsiteY3" fmla="*/ 102826 h 2244446"/>
              <a:gd name="connsiteX4" fmla="*/ 12032 w 8843210"/>
              <a:gd name="connsiteY4" fmla="*/ 1474425 h 2244446"/>
              <a:gd name="connsiteX5" fmla="*/ 0 w 8843210"/>
              <a:gd name="connsiteY5" fmla="*/ 2244446 h 2244446"/>
              <a:gd name="connsiteX0" fmla="*/ 0 w 8843210"/>
              <a:gd name="connsiteY0" fmla="*/ 2357725 h 2357725"/>
              <a:gd name="connsiteX1" fmla="*/ 8843210 w 8843210"/>
              <a:gd name="connsiteY1" fmla="*/ 2357725 h 2357725"/>
              <a:gd name="connsiteX2" fmla="*/ 8831179 w 8843210"/>
              <a:gd name="connsiteY2" fmla="*/ 384547 h 2357725"/>
              <a:gd name="connsiteX3" fmla="*/ 5791204 w 8843210"/>
              <a:gd name="connsiteY3" fmla="*/ 71829 h 2357725"/>
              <a:gd name="connsiteX4" fmla="*/ 12032 w 8843210"/>
              <a:gd name="connsiteY4" fmla="*/ 1587704 h 2357725"/>
              <a:gd name="connsiteX5" fmla="*/ 0 w 8843210"/>
              <a:gd name="connsiteY5" fmla="*/ 2357725 h 2357725"/>
              <a:gd name="connsiteX0" fmla="*/ 0 w 8844020"/>
              <a:gd name="connsiteY0" fmla="*/ 2576916 h 2576916"/>
              <a:gd name="connsiteX1" fmla="*/ 8843210 w 8844020"/>
              <a:gd name="connsiteY1" fmla="*/ 2576916 h 2576916"/>
              <a:gd name="connsiteX2" fmla="*/ 8842815 w 8844020"/>
              <a:gd name="connsiteY2" fmla="*/ 137615 h 2576916"/>
              <a:gd name="connsiteX3" fmla="*/ 5791204 w 8844020"/>
              <a:gd name="connsiteY3" fmla="*/ 291020 h 2576916"/>
              <a:gd name="connsiteX4" fmla="*/ 12032 w 8844020"/>
              <a:gd name="connsiteY4" fmla="*/ 1806895 h 2576916"/>
              <a:gd name="connsiteX5" fmla="*/ 0 w 8844020"/>
              <a:gd name="connsiteY5" fmla="*/ 2576916 h 2576916"/>
              <a:gd name="connsiteX0" fmla="*/ 0 w 8844020"/>
              <a:gd name="connsiteY0" fmla="*/ 2671831 h 2671831"/>
              <a:gd name="connsiteX1" fmla="*/ 8843210 w 8844020"/>
              <a:gd name="connsiteY1" fmla="*/ 2671831 h 2671831"/>
              <a:gd name="connsiteX2" fmla="*/ 8842815 w 8844020"/>
              <a:gd name="connsiteY2" fmla="*/ 232530 h 2671831"/>
              <a:gd name="connsiteX3" fmla="*/ 4930155 w 8844020"/>
              <a:gd name="connsiteY3" fmla="*/ 175070 h 2671831"/>
              <a:gd name="connsiteX4" fmla="*/ 12032 w 8844020"/>
              <a:gd name="connsiteY4" fmla="*/ 1901810 h 2671831"/>
              <a:gd name="connsiteX5" fmla="*/ 0 w 8844020"/>
              <a:gd name="connsiteY5" fmla="*/ 2671831 h 2671831"/>
              <a:gd name="connsiteX0" fmla="*/ 0 w 8844020"/>
              <a:gd name="connsiteY0" fmla="*/ 2564519 h 2564519"/>
              <a:gd name="connsiteX1" fmla="*/ 8843210 w 8844020"/>
              <a:gd name="connsiteY1" fmla="*/ 2564519 h 2564519"/>
              <a:gd name="connsiteX2" fmla="*/ 8842815 w 8844020"/>
              <a:gd name="connsiteY2" fmla="*/ 125218 h 2564519"/>
              <a:gd name="connsiteX3" fmla="*/ 4138921 w 8844020"/>
              <a:gd name="connsiteY3" fmla="*/ 321011 h 2564519"/>
              <a:gd name="connsiteX4" fmla="*/ 12032 w 8844020"/>
              <a:gd name="connsiteY4" fmla="*/ 1794498 h 2564519"/>
              <a:gd name="connsiteX5" fmla="*/ 0 w 8844020"/>
              <a:gd name="connsiteY5" fmla="*/ 2564519 h 2564519"/>
              <a:gd name="connsiteX0" fmla="*/ 0 w 8844020"/>
              <a:gd name="connsiteY0" fmla="*/ 2543829 h 2543829"/>
              <a:gd name="connsiteX1" fmla="*/ 8843210 w 8844020"/>
              <a:gd name="connsiteY1" fmla="*/ 2543829 h 2543829"/>
              <a:gd name="connsiteX2" fmla="*/ 8842815 w 8844020"/>
              <a:gd name="connsiteY2" fmla="*/ 104528 h 2543829"/>
              <a:gd name="connsiteX3" fmla="*/ 4115649 w 8844020"/>
              <a:gd name="connsiteY3" fmla="*/ 388959 h 2543829"/>
              <a:gd name="connsiteX4" fmla="*/ 12032 w 8844020"/>
              <a:gd name="connsiteY4" fmla="*/ 1773808 h 2543829"/>
              <a:gd name="connsiteX5" fmla="*/ 0 w 8844020"/>
              <a:gd name="connsiteY5" fmla="*/ 2543829 h 2543829"/>
              <a:gd name="connsiteX0" fmla="*/ 6392 w 8850412"/>
              <a:gd name="connsiteY0" fmla="*/ 2543829 h 2543829"/>
              <a:gd name="connsiteX1" fmla="*/ 8849602 w 8850412"/>
              <a:gd name="connsiteY1" fmla="*/ 2543829 h 2543829"/>
              <a:gd name="connsiteX2" fmla="*/ 8849207 w 8850412"/>
              <a:gd name="connsiteY2" fmla="*/ 104528 h 2543829"/>
              <a:gd name="connsiteX3" fmla="*/ 4122041 w 8850412"/>
              <a:gd name="connsiteY3" fmla="*/ 388959 h 2543829"/>
              <a:gd name="connsiteX4" fmla="*/ 0 w 8850412"/>
              <a:gd name="connsiteY4" fmla="*/ 1789985 h 2543829"/>
              <a:gd name="connsiteX5" fmla="*/ 6392 w 8850412"/>
              <a:gd name="connsiteY5" fmla="*/ 2543829 h 25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0412" h="2543829">
                <a:moveTo>
                  <a:pt x="6392" y="2543829"/>
                </a:moveTo>
                <a:lnTo>
                  <a:pt x="8849602" y="2543829"/>
                </a:lnTo>
                <a:cubicBezTo>
                  <a:pt x="8845592" y="1886103"/>
                  <a:pt x="8853217" y="762254"/>
                  <a:pt x="8849207" y="104528"/>
                </a:cubicBezTo>
                <a:cubicBezTo>
                  <a:pt x="8454169" y="-152145"/>
                  <a:pt x="5593838" y="110746"/>
                  <a:pt x="4122041" y="388959"/>
                </a:cubicBezTo>
                <a:cubicBezTo>
                  <a:pt x="2650244" y="667172"/>
                  <a:pt x="902368" y="1433048"/>
                  <a:pt x="0" y="1789985"/>
                </a:cubicBezTo>
                <a:cubicBezTo>
                  <a:pt x="2131" y="2041266"/>
                  <a:pt x="4261" y="2292548"/>
                  <a:pt x="6392" y="25438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90500"/>
            <a:ext cx="2403348" cy="109711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400" b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371600"/>
            <a:ext cx="2441448" cy="4754564"/>
          </a:xfrm>
        </p:spPr>
        <p:txBody>
          <a:bodyPr/>
          <a:lstStyle>
            <a:lvl1pPr marL="228600" indent="-228600"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302204"/>
            <a:ext cx="5638800" cy="5823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395607"/>
            <a:ext cx="3383280" cy="3099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5256" y="6400800"/>
            <a:ext cx="4572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F39C0C-E225-4ACE-90ED-BDD8CBB4ED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95430"/>
            <a:ext cx="8531350" cy="87246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F39C0C-E225-4ACE-90ED-BDD8CBB4ED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5332" y="6400800"/>
            <a:ext cx="2700867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13267" y="1371600"/>
            <a:ext cx="8492405" cy="4732867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267" y="190500"/>
            <a:ext cx="849240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5332" y="6400800"/>
            <a:ext cx="2700867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13267" y="1371600"/>
            <a:ext cx="8525933" cy="485775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267" y="190500"/>
            <a:ext cx="849240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28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bursement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8400" y="6400800"/>
            <a:ext cx="27178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048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1734" y="1371600"/>
            <a:ext cx="8517466" cy="4766733"/>
          </a:xfrm>
        </p:spPr>
        <p:txBody>
          <a:bodyPr/>
          <a:lstStyle>
            <a:lvl1pPr>
              <a:spcBef>
                <a:spcPts val="1800"/>
              </a:spcBef>
              <a:buClr>
                <a:schemeClr val="accent5">
                  <a:lumMod val="75000"/>
                </a:schemeClr>
              </a:buClr>
              <a:buSzPct val="90000"/>
              <a:tabLst>
                <a:tab pos="7772400" algn="dec"/>
              </a:tabLst>
              <a:defRPr b="0"/>
            </a:lvl1pPr>
            <a:lvl2pPr marL="548640" indent="-274320"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  <a:tabLst>
                <a:tab pos="7772400" algn="dec"/>
              </a:tabLst>
              <a:defRPr/>
            </a:lvl2pPr>
            <a:lvl3pPr marL="914400" indent="-320675">
              <a:buClr>
                <a:schemeClr val="accent5">
                  <a:lumMod val="75000"/>
                </a:schemeClr>
              </a:buClr>
              <a:buSzPct val="90000"/>
              <a:defRPr/>
            </a:lvl3pPr>
            <a:lvl4pPr marL="1263650" indent="-349250">
              <a:buClr>
                <a:schemeClr val="accent5">
                  <a:lumMod val="75000"/>
                </a:schemeClr>
              </a:buClr>
              <a:buSzPct val="80000"/>
              <a:defRPr/>
            </a:lvl4pPr>
            <a:lvl5pPr marL="1546225" indent="-282575"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3" y="190501"/>
            <a:ext cx="8514419" cy="8762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861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68400" y="6400800"/>
            <a:ext cx="5054600" cy="3758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397000"/>
            <a:ext cx="8534400" cy="4800600"/>
          </a:xfrm>
        </p:spPr>
        <p:txBody>
          <a:bodyPr/>
          <a:lstStyle>
            <a:lvl1pPr>
              <a:spcBef>
                <a:spcPts val="1800"/>
              </a:spcBef>
              <a:tabLst>
                <a:tab pos="7543800" algn="dec"/>
              </a:tabLst>
              <a:defRPr b="1"/>
            </a:lvl1pPr>
            <a:lvl2pPr>
              <a:spcBef>
                <a:spcPts val="1200"/>
              </a:spcBef>
              <a:tabLst>
                <a:tab pos="7543800" algn="dec"/>
              </a:tabLst>
              <a:defRPr/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3" y="190500"/>
            <a:ext cx="8534400" cy="8762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22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236133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2208" y="6400800"/>
            <a:ext cx="457200" cy="3065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5741"/>
            <a:ext cx="85344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3" y="306173"/>
            <a:ext cx="7569327" cy="82126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556158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556158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4400" y="6400800"/>
            <a:ext cx="457200" cy="3048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F39C0C-E225-4ACE-90ED-BDD8CBB4EDDB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F39C0C-E225-4ACE-90ED-BDD8CBB4ED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4801" y="295430"/>
            <a:ext cx="8531350" cy="872468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95430"/>
            <a:ext cx="8531350" cy="87246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34400" y="6400801"/>
            <a:ext cx="457200" cy="3048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F39C0C-E225-4ACE-90ED-BDD8CBB4EDDB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-6610" y="5859379"/>
            <a:ext cx="9151447" cy="998622"/>
          </a:xfrm>
          <a:custGeom>
            <a:avLst/>
            <a:gdLst>
              <a:gd name="connsiteX0" fmla="*/ 0 w 8843210"/>
              <a:gd name="connsiteY0" fmla="*/ 1900989 h 1900989"/>
              <a:gd name="connsiteX1" fmla="*/ 8843210 w 8843210"/>
              <a:gd name="connsiteY1" fmla="*/ 1900989 h 1900989"/>
              <a:gd name="connsiteX2" fmla="*/ 8843210 w 8843210"/>
              <a:gd name="connsiteY2" fmla="*/ 48126 h 1900989"/>
              <a:gd name="connsiteX3" fmla="*/ 7988968 w 8843210"/>
              <a:gd name="connsiteY3" fmla="*/ 0 h 1900989"/>
              <a:gd name="connsiteX4" fmla="*/ 3441032 w 8843210"/>
              <a:gd name="connsiteY4" fmla="*/ 385011 h 1900989"/>
              <a:gd name="connsiteX5" fmla="*/ 12032 w 8843210"/>
              <a:gd name="connsiteY5" fmla="*/ 962526 h 1900989"/>
              <a:gd name="connsiteX6" fmla="*/ 0 w 8843210"/>
              <a:gd name="connsiteY6" fmla="*/ 1900989 h 1900989"/>
              <a:gd name="connsiteX0" fmla="*/ 0 w 8843210"/>
              <a:gd name="connsiteY0" fmla="*/ 2022872 h 2022872"/>
              <a:gd name="connsiteX1" fmla="*/ 8843210 w 8843210"/>
              <a:gd name="connsiteY1" fmla="*/ 2022872 h 2022872"/>
              <a:gd name="connsiteX2" fmla="*/ 8843210 w 8843210"/>
              <a:gd name="connsiteY2" fmla="*/ 170009 h 2022872"/>
              <a:gd name="connsiteX3" fmla="*/ 7988968 w 8843210"/>
              <a:gd name="connsiteY3" fmla="*/ 121883 h 2022872"/>
              <a:gd name="connsiteX4" fmla="*/ 3441032 w 8843210"/>
              <a:gd name="connsiteY4" fmla="*/ 506894 h 2022872"/>
              <a:gd name="connsiteX5" fmla="*/ 12032 w 8843210"/>
              <a:gd name="connsiteY5" fmla="*/ 1084409 h 2022872"/>
              <a:gd name="connsiteX6" fmla="*/ 0 w 8843210"/>
              <a:gd name="connsiteY6" fmla="*/ 2022872 h 2022872"/>
              <a:gd name="connsiteX0" fmla="*/ 0 w 8843210"/>
              <a:gd name="connsiteY0" fmla="*/ 1986705 h 1986705"/>
              <a:gd name="connsiteX1" fmla="*/ 8843210 w 8843210"/>
              <a:gd name="connsiteY1" fmla="*/ 1986705 h 1986705"/>
              <a:gd name="connsiteX2" fmla="*/ 8843210 w 8843210"/>
              <a:gd name="connsiteY2" fmla="*/ 133842 h 1986705"/>
              <a:gd name="connsiteX3" fmla="*/ 7988968 w 8843210"/>
              <a:gd name="connsiteY3" fmla="*/ 85716 h 1986705"/>
              <a:gd name="connsiteX4" fmla="*/ 3441032 w 8843210"/>
              <a:gd name="connsiteY4" fmla="*/ 470727 h 1986705"/>
              <a:gd name="connsiteX5" fmla="*/ 12032 w 8843210"/>
              <a:gd name="connsiteY5" fmla="*/ 1048242 h 1986705"/>
              <a:gd name="connsiteX6" fmla="*/ 0 w 8843210"/>
              <a:gd name="connsiteY6" fmla="*/ 1986705 h 1986705"/>
              <a:gd name="connsiteX0" fmla="*/ 0 w 8843210"/>
              <a:gd name="connsiteY0" fmla="*/ 1904078 h 1904078"/>
              <a:gd name="connsiteX1" fmla="*/ 8843210 w 8843210"/>
              <a:gd name="connsiteY1" fmla="*/ 1904078 h 1904078"/>
              <a:gd name="connsiteX2" fmla="*/ 8843210 w 8843210"/>
              <a:gd name="connsiteY2" fmla="*/ 315910 h 1904078"/>
              <a:gd name="connsiteX3" fmla="*/ 7988968 w 8843210"/>
              <a:gd name="connsiteY3" fmla="*/ 3089 h 1904078"/>
              <a:gd name="connsiteX4" fmla="*/ 3441032 w 8843210"/>
              <a:gd name="connsiteY4" fmla="*/ 388100 h 1904078"/>
              <a:gd name="connsiteX5" fmla="*/ 12032 w 8843210"/>
              <a:gd name="connsiteY5" fmla="*/ 965615 h 1904078"/>
              <a:gd name="connsiteX6" fmla="*/ 0 w 8843210"/>
              <a:gd name="connsiteY6" fmla="*/ 1904078 h 1904078"/>
              <a:gd name="connsiteX0" fmla="*/ 0 w 8843210"/>
              <a:gd name="connsiteY0" fmla="*/ 1902301 h 1902301"/>
              <a:gd name="connsiteX1" fmla="*/ 8843210 w 8843210"/>
              <a:gd name="connsiteY1" fmla="*/ 1902301 h 1902301"/>
              <a:gd name="connsiteX2" fmla="*/ 8843210 w 8843210"/>
              <a:gd name="connsiteY2" fmla="*/ 314133 h 1902301"/>
              <a:gd name="connsiteX3" fmla="*/ 7988968 w 8843210"/>
              <a:gd name="connsiteY3" fmla="*/ 1312 h 1902301"/>
              <a:gd name="connsiteX4" fmla="*/ 3441032 w 8843210"/>
              <a:gd name="connsiteY4" fmla="*/ 386323 h 1902301"/>
              <a:gd name="connsiteX5" fmla="*/ 12032 w 8843210"/>
              <a:gd name="connsiteY5" fmla="*/ 963838 h 1902301"/>
              <a:gd name="connsiteX6" fmla="*/ 0 w 8843210"/>
              <a:gd name="connsiteY6" fmla="*/ 1902301 h 1902301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011496 h 1949959"/>
              <a:gd name="connsiteX6" fmla="*/ 0 w 8843210"/>
              <a:gd name="connsiteY6" fmla="*/ 1949959 h 1949959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179938 h 1949959"/>
              <a:gd name="connsiteX6" fmla="*/ 0 w 8843210"/>
              <a:gd name="connsiteY6" fmla="*/ 1949959 h 1949959"/>
              <a:gd name="connsiteX0" fmla="*/ 0 w 8843210"/>
              <a:gd name="connsiteY0" fmla="*/ 1949959 h 1949959"/>
              <a:gd name="connsiteX1" fmla="*/ 8843210 w 8843210"/>
              <a:gd name="connsiteY1" fmla="*/ 1949959 h 1949959"/>
              <a:gd name="connsiteX2" fmla="*/ 8843210 w 8843210"/>
              <a:gd name="connsiteY2" fmla="*/ 361791 h 1949959"/>
              <a:gd name="connsiteX3" fmla="*/ 6930189 w 8843210"/>
              <a:gd name="connsiteY3" fmla="*/ 844 h 1949959"/>
              <a:gd name="connsiteX4" fmla="*/ 3441032 w 8843210"/>
              <a:gd name="connsiteY4" fmla="*/ 433981 h 1949959"/>
              <a:gd name="connsiteX5" fmla="*/ 12032 w 8843210"/>
              <a:gd name="connsiteY5" fmla="*/ 1179938 h 1949959"/>
              <a:gd name="connsiteX6" fmla="*/ 0 w 8843210"/>
              <a:gd name="connsiteY6" fmla="*/ 1949959 h 1949959"/>
              <a:gd name="connsiteX0" fmla="*/ 0 w 8843210"/>
              <a:gd name="connsiteY0" fmla="*/ 2032607 h 2032607"/>
              <a:gd name="connsiteX1" fmla="*/ 8843210 w 8843210"/>
              <a:gd name="connsiteY1" fmla="*/ 2032607 h 2032607"/>
              <a:gd name="connsiteX2" fmla="*/ 8843210 w 8843210"/>
              <a:gd name="connsiteY2" fmla="*/ 155681 h 2032607"/>
              <a:gd name="connsiteX3" fmla="*/ 6930189 w 8843210"/>
              <a:gd name="connsiteY3" fmla="*/ 83492 h 2032607"/>
              <a:gd name="connsiteX4" fmla="*/ 3441032 w 8843210"/>
              <a:gd name="connsiteY4" fmla="*/ 516629 h 2032607"/>
              <a:gd name="connsiteX5" fmla="*/ 12032 w 8843210"/>
              <a:gd name="connsiteY5" fmla="*/ 1262586 h 2032607"/>
              <a:gd name="connsiteX6" fmla="*/ 0 w 8843210"/>
              <a:gd name="connsiteY6" fmla="*/ 2032607 h 2032607"/>
              <a:gd name="connsiteX0" fmla="*/ 0 w 8843210"/>
              <a:gd name="connsiteY0" fmla="*/ 2070574 h 2070574"/>
              <a:gd name="connsiteX1" fmla="*/ 8843210 w 8843210"/>
              <a:gd name="connsiteY1" fmla="*/ 2070574 h 2070574"/>
              <a:gd name="connsiteX2" fmla="*/ 8843210 w 8843210"/>
              <a:gd name="connsiteY2" fmla="*/ 193648 h 2070574"/>
              <a:gd name="connsiteX3" fmla="*/ 5847347 w 8843210"/>
              <a:gd name="connsiteY3" fmla="*/ 49270 h 2070574"/>
              <a:gd name="connsiteX4" fmla="*/ 3441032 w 8843210"/>
              <a:gd name="connsiteY4" fmla="*/ 554596 h 2070574"/>
              <a:gd name="connsiteX5" fmla="*/ 12032 w 8843210"/>
              <a:gd name="connsiteY5" fmla="*/ 1300553 h 2070574"/>
              <a:gd name="connsiteX6" fmla="*/ 0 w 8843210"/>
              <a:gd name="connsiteY6" fmla="*/ 2070574 h 2070574"/>
              <a:gd name="connsiteX0" fmla="*/ 0 w 8843210"/>
              <a:gd name="connsiteY0" fmla="*/ 2078251 h 2078251"/>
              <a:gd name="connsiteX1" fmla="*/ 8843210 w 8843210"/>
              <a:gd name="connsiteY1" fmla="*/ 2078251 h 2078251"/>
              <a:gd name="connsiteX2" fmla="*/ 8843210 w 8843210"/>
              <a:gd name="connsiteY2" fmla="*/ 201325 h 2078251"/>
              <a:gd name="connsiteX3" fmla="*/ 5847347 w 8843210"/>
              <a:gd name="connsiteY3" fmla="*/ 56947 h 2078251"/>
              <a:gd name="connsiteX4" fmla="*/ 2346159 w 8843210"/>
              <a:gd name="connsiteY4" fmla="*/ 670557 h 2078251"/>
              <a:gd name="connsiteX5" fmla="*/ 12032 w 8843210"/>
              <a:gd name="connsiteY5" fmla="*/ 1308230 h 2078251"/>
              <a:gd name="connsiteX6" fmla="*/ 0 w 8843210"/>
              <a:gd name="connsiteY6" fmla="*/ 2078251 h 2078251"/>
              <a:gd name="connsiteX0" fmla="*/ 0 w 8843210"/>
              <a:gd name="connsiteY0" fmla="*/ 2129967 h 2129967"/>
              <a:gd name="connsiteX1" fmla="*/ 8843210 w 8843210"/>
              <a:gd name="connsiteY1" fmla="*/ 2129967 h 2129967"/>
              <a:gd name="connsiteX2" fmla="*/ 8831179 w 8843210"/>
              <a:gd name="connsiteY2" fmla="*/ 156789 h 2129967"/>
              <a:gd name="connsiteX3" fmla="*/ 5847347 w 8843210"/>
              <a:gd name="connsiteY3" fmla="*/ 108663 h 2129967"/>
              <a:gd name="connsiteX4" fmla="*/ 2346159 w 8843210"/>
              <a:gd name="connsiteY4" fmla="*/ 722273 h 2129967"/>
              <a:gd name="connsiteX5" fmla="*/ 12032 w 8843210"/>
              <a:gd name="connsiteY5" fmla="*/ 1359946 h 2129967"/>
              <a:gd name="connsiteX6" fmla="*/ 0 w 8843210"/>
              <a:gd name="connsiteY6" fmla="*/ 2129967 h 2129967"/>
              <a:gd name="connsiteX0" fmla="*/ 0 w 8843210"/>
              <a:gd name="connsiteY0" fmla="*/ 2197439 h 2197439"/>
              <a:gd name="connsiteX1" fmla="*/ 8843210 w 8843210"/>
              <a:gd name="connsiteY1" fmla="*/ 2197439 h 2197439"/>
              <a:gd name="connsiteX2" fmla="*/ 8831179 w 8843210"/>
              <a:gd name="connsiteY2" fmla="*/ 224261 h 2197439"/>
              <a:gd name="connsiteX3" fmla="*/ 5414210 w 8843210"/>
              <a:gd name="connsiteY3" fmla="*/ 55819 h 2197439"/>
              <a:gd name="connsiteX4" fmla="*/ 2346159 w 8843210"/>
              <a:gd name="connsiteY4" fmla="*/ 789745 h 2197439"/>
              <a:gd name="connsiteX5" fmla="*/ 12032 w 8843210"/>
              <a:gd name="connsiteY5" fmla="*/ 1427418 h 2197439"/>
              <a:gd name="connsiteX6" fmla="*/ 0 w 8843210"/>
              <a:gd name="connsiteY6" fmla="*/ 2197439 h 2197439"/>
              <a:gd name="connsiteX0" fmla="*/ 0 w 8843210"/>
              <a:gd name="connsiteY0" fmla="*/ 2185226 h 2185226"/>
              <a:gd name="connsiteX1" fmla="*/ 8843210 w 8843210"/>
              <a:gd name="connsiteY1" fmla="*/ 2185226 h 2185226"/>
              <a:gd name="connsiteX2" fmla="*/ 8831179 w 8843210"/>
              <a:gd name="connsiteY2" fmla="*/ 212048 h 2185226"/>
              <a:gd name="connsiteX3" fmla="*/ 5414210 w 8843210"/>
              <a:gd name="connsiteY3" fmla="*/ 43606 h 2185226"/>
              <a:gd name="connsiteX4" fmla="*/ 2475415 w 8843210"/>
              <a:gd name="connsiteY4" fmla="*/ 611059 h 2185226"/>
              <a:gd name="connsiteX5" fmla="*/ 12032 w 8843210"/>
              <a:gd name="connsiteY5" fmla="*/ 1415205 h 2185226"/>
              <a:gd name="connsiteX6" fmla="*/ 0 w 8843210"/>
              <a:gd name="connsiteY6" fmla="*/ 2185226 h 2185226"/>
              <a:gd name="connsiteX0" fmla="*/ 0 w 8843210"/>
              <a:gd name="connsiteY0" fmla="*/ 2185226 h 2185226"/>
              <a:gd name="connsiteX1" fmla="*/ 8843210 w 8843210"/>
              <a:gd name="connsiteY1" fmla="*/ 2185226 h 2185226"/>
              <a:gd name="connsiteX2" fmla="*/ 8831179 w 8843210"/>
              <a:gd name="connsiteY2" fmla="*/ 212048 h 2185226"/>
              <a:gd name="connsiteX3" fmla="*/ 5414210 w 8843210"/>
              <a:gd name="connsiteY3" fmla="*/ 43606 h 2185226"/>
              <a:gd name="connsiteX4" fmla="*/ 2475415 w 8843210"/>
              <a:gd name="connsiteY4" fmla="*/ 611059 h 2185226"/>
              <a:gd name="connsiteX5" fmla="*/ 12032 w 8843210"/>
              <a:gd name="connsiteY5" fmla="*/ 1415205 h 2185226"/>
              <a:gd name="connsiteX6" fmla="*/ 0 w 8843210"/>
              <a:gd name="connsiteY6" fmla="*/ 2185226 h 2185226"/>
              <a:gd name="connsiteX0" fmla="*/ 0 w 8843210"/>
              <a:gd name="connsiteY0" fmla="*/ 2183602 h 2183602"/>
              <a:gd name="connsiteX1" fmla="*/ 8843210 w 8843210"/>
              <a:gd name="connsiteY1" fmla="*/ 2183602 h 2183602"/>
              <a:gd name="connsiteX2" fmla="*/ 8831179 w 8843210"/>
              <a:gd name="connsiteY2" fmla="*/ 210424 h 2183602"/>
              <a:gd name="connsiteX3" fmla="*/ 5414210 w 8843210"/>
              <a:gd name="connsiteY3" fmla="*/ 41982 h 2183602"/>
              <a:gd name="connsiteX4" fmla="*/ 2141506 w 8843210"/>
              <a:gd name="connsiteY4" fmla="*/ 587239 h 2183602"/>
              <a:gd name="connsiteX5" fmla="*/ 12032 w 8843210"/>
              <a:gd name="connsiteY5" fmla="*/ 1413581 h 2183602"/>
              <a:gd name="connsiteX6" fmla="*/ 0 w 8843210"/>
              <a:gd name="connsiteY6" fmla="*/ 2183602 h 2183602"/>
              <a:gd name="connsiteX0" fmla="*/ 0 w 8843210"/>
              <a:gd name="connsiteY0" fmla="*/ 2186851 h 2186851"/>
              <a:gd name="connsiteX1" fmla="*/ 8843210 w 8843210"/>
              <a:gd name="connsiteY1" fmla="*/ 2186851 h 2186851"/>
              <a:gd name="connsiteX2" fmla="*/ 8831179 w 8843210"/>
              <a:gd name="connsiteY2" fmla="*/ 213673 h 2186851"/>
              <a:gd name="connsiteX3" fmla="*/ 5414210 w 8843210"/>
              <a:gd name="connsiteY3" fmla="*/ 45231 h 2186851"/>
              <a:gd name="connsiteX4" fmla="*/ 2184592 w 8843210"/>
              <a:gd name="connsiteY4" fmla="*/ 634881 h 2186851"/>
              <a:gd name="connsiteX5" fmla="*/ 12032 w 8843210"/>
              <a:gd name="connsiteY5" fmla="*/ 1416830 h 2186851"/>
              <a:gd name="connsiteX6" fmla="*/ 0 w 8843210"/>
              <a:gd name="connsiteY6" fmla="*/ 2186851 h 2186851"/>
              <a:gd name="connsiteX0" fmla="*/ 0 w 8843210"/>
              <a:gd name="connsiteY0" fmla="*/ 2244446 h 2244446"/>
              <a:gd name="connsiteX1" fmla="*/ 8843210 w 8843210"/>
              <a:gd name="connsiteY1" fmla="*/ 2244446 h 2244446"/>
              <a:gd name="connsiteX2" fmla="*/ 8831179 w 8843210"/>
              <a:gd name="connsiteY2" fmla="*/ 271268 h 2244446"/>
              <a:gd name="connsiteX3" fmla="*/ 5414210 w 8843210"/>
              <a:gd name="connsiteY3" fmla="*/ 102826 h 2244446"/>
              <a:gd name="connsiteX4" fmla="*/ 12032 w 8843210"/>
              <a:gd name="connsiteY4" fmla="*/ 1474425 h 2244446"/>
              <a:gd name="connsiteX5" fmla="*/ 0 w 8843210"/>
              <a:gd name="connsiteY5" fmla="*/ 2244446 h 2244446"/>
              <a:gd name="connsiteX0" fmla="*/ 0 w 8843210"/>
              <a:gd name="connsiteY0" fmla="*/ 2357725 h 2357725"/>
              <a:gd name="connsiteX1" fmla="*/ 8843210 w 8843210"/>
              <a:gd name="connsiteY1" fmla="*/ 2357725 h 2357725"/>
              <a:gd name="connsiteX2" fmla="*/ 8831179 w 8843210"/>
              <a:gd name="connsiteY2" fmla="*/ 384547 h 2357725"/>
              <a:gd name="connsiteX3" fmla="*/ 5791204 w 8843210"/>
              <a:gd name="connsiteY3" fmla="*/ 71829 h 2357725"/>
              <a:gd name="connsiteX4" fmla="*/ 12032 w 8843210"/>
              <a:gd name="connsiteY4" fmla="*/ 1587704 h 2357725"/>
              <a:gd name="connsiteX5" fmla="*/ 0 w 8843210"/>
              <a:gd name="connsiteY5" fmla="*/ 2357725 h 2357725"/>
              <a:gd name="connsiteX0" fmla="*/ 0 w 8844020"/>
              <a:gd name="connsiteY0" fmla="*/ 2576916 h 2576916"/>
              <a:gd name="connsiteX1" fmla="*/ 8843210 w 8844020"/>
              <a:gd name="connsiteY1" fmla="*/ 2576916 h 2576916"/>
              <a:gd name="connsiteX2" fmla="*/ 8842815 w 8844020"/>
              <a:gd name="connsiteY2" fmla="*/ 137615 h 2576916"/>
              <a:gd name="connsiteX3" fmla="*/ 5791204 w 8844020"/>
              <a:gd name="connsiteY3" fmla="*/ 291020 h 2576916"/>
              <a:gd name="connsiteX4" fmla="*/ 12032 w 8844020"/>
              <a:gd name="connsiteY4" fmla="*/ 1806895 h 2576916"/>
              <a:gd name="connsiteX5" fmla="*/ 0 w 8844020"/>
              <a:gd name="connsiteY5" fmla="*/ 2576916 h 2576916"/>
              <a:gd name="connsiteX0" fmla="*/ 0 w 8844020"/>
              <a:gd name="connsiteY0" fmla="*/ 2671831 h 2671831"/>
              <a:gd name="connsiteX1" fmla="*/ 8843210 w 8844020"/>
              <a:gd name="connsiteY1" fmla="*/ 2671831 h 2671831"/>
              <a:gd name="connsiteX2" fmla="*/ 8842815 w 8844020"/>
              <a:gd name="connsiteY2" fmla="*/ 232530 h 2671831"/>
              <a:gd name="connsiteX3" fmla="*/ 4930155 w 8844020"/>
              <a:gd name="connsiteY3" fmla="*/ 175070 h 2671831"/>
              <a:gd name="connsiteX4" fmla="*/ 12032 w 8844020"/>
              <a:gd name="connsiteY4" fmla="*/ 1901810 h 2671831"/>
              <a:gd name="connsiteX5" fmla="*/ 0 w 8844020"/>
              <a:gd name="connsiteY5" fmla="*/ 2671831 h 2671831"/>
              <a:gd name="connsiteX0" fmla="*/ 0 w 8844020"/>
              <a:gd name="connsiteY0" fmla="*/ 2564519 h 2564519"/>
              <a:gd name="connsiteX1" fmla="*/ 8843210 w 8844020"/>
              <a:gd name="connsiteY1" fmla="*/ 2564519 h 2564519"/>
              <a:gd name="connsiteX2" fmla="*/ 8842815 w 8844020"/>
              <a:gd name="connsiteY2" fmla="*/ 125218 h 2564519"/>
              <a:gd name="connsiteX3" fmla="*/ 4138921 w 8844020"/>
              <a:gd name="connsiteY3" fmla="*/ 321011 h 2564519"/>
              <a:gd name="connsiteX4" fmla="*/ 12032 w 8844020"/>
              <a:gd name="connsiteY4" fmla="*/ 1794498 h 2564519"/>
              <a:gd name="connsiteX5" fmla="*/ 0 w 8844020"/>
              <a:gd name="connsiteY5" fmla="*/ 2564519 h 2564519"/>
              <a:gd name="connsiteX0" fmla="*/ 0 w 8844020"/>
              <a:gd name="connsiteY0" fmla="*/ 2543829 h 2543829"/>
              <a:gd name="connsiteX1" fmla="*/ 8843210 w 8844020"/>
              <a:gd name="connsiteY1" fmla="*/ 2543829 h 2543829"/>
              <a:gd name="connsiteX2" fmla="*/ 8842815 w 8844020"/>
              <a:gd name="connsiteY2" fmla="*/ 104528 h 2543829"/>
              <a:gd name="connsiteX3" fmla="*/ 4115649 w 8844020"/>
              <a:gd name="connsiteY3" fmla="*/ 388959 h 2543829"/>
              <a:gd name="connsiteX4" fmla="*/ 12032 w 8844020"/>
              <a:gd name="connsiteY4" fmla="*/ 1773808 h 2543829"/>
              <a:gd name="connsiteX5" fmla="*/ 0 w 8844020"/>
              <a:gd name="connsiteY5" fmla="*/ 2543829 h 2543829"/>
              <a:gd name="connsiteX0" fmla="*/ 6392 w 8850412"/>
              <a:gd name="connsiteY0" fmla="*/ 2543829 h 2543829"/>
              <a:gd name="connsiteX1" fmla="*/ 8849602 w 8850412"/>
              <a:gd name="connsiteY1" fmla="*/ 2543829 h 2543829"/>
              <a:gd name="connsiteX2" fmla="*/ 8849207 w 8850412"/>
              <a:gd name="connsiteY2" fmla="*/ 104528 h 2543829"/>
              <a:gd name="connsiteX3" fmla="*/ 4122041 w 8850412"/>
              <a:gd name="connsiteY3" fmla="*/ 388959 h 2543829"/>
              <a:gd name="connsiteX4" fmla="*/ 0 w 8850412"/>
              <a:gd name="connsiteY4" fmla="*/ 1789985 h 2543829"/>
              <a:gd name="connsiteX5" fmla="*/ 6392 w 8850412"/>
              <a:gd name="connsiteY5" fmla="*/ 2543829 h 25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0412" h="2543829">
                <a:moveTo>
                  <a:pt x="6392" y="2543829"/>
                </a:moveTo>
                <a:lnTo>
                  <a:pt x="8849602" y="2543829"/>
                </a:lnTo>
                <a:cubicBezTo>
                  <a:pt x="8845592" y="1886103"/>
                  <a:pt x="8853217" y="762254"/>
                  <a:pt x="8849207" y="104528"/>
                </a:cubicBezTo>
                <a:cubicBezTo>
                  <a:pt x="8454169" y="-152145"/>
                  <a:pt x="5593838" y="110746"/>
                  <a:pt x="4122041" y="388959"/>
                </a:cubicBezTo>
                <a:cubicBezTo>
                  <a:pt x="2650244" y="667172"/>
                  <a:pt x="902368" y="1433048"/>
                  <a:pt x="0" y="1789985"/>
                </a:cubicBezTo>
                <a:cubicBezTo>
                  <a:pt x="2131" y="2041266"/>
                  <a:pt x="4261" y="2292548"/>
                  <a:pt x="6392" y="25438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12333" y="6388384"/>
            <a:ext cx="6697134" cy="31721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966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25256" y="6388384"/>
            <a:ext cx="457200" cy="317215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 eaLnBrk="1" latinLnBrk="0" hangingPunct="1">
              <a:defRPr kumimoji="0" sz="1600" b="0">
                <a:solidFill>
                  <a:schemeClr val="bg1"/>
                </a:solidFill>
                <a:latin typeface="+mj-lt"/>
              </a:defRPr>
            </a:lvl1pPr>
          </a:lstStyle>
          <a:p>
            <a:fld id="{9EF39C0C-E225-4ACE-90ED-BDD8CBB4ED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2" y="190500"/>
            <a:ext cx="8531350" cy="8763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359569"/>
            <a:ext cx="8531352" cy="4763863"/>
          </a:xfrm>
          <a:custGeom>
            <a:avLst/>
            <a:gdLst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0 w 8531352"/>
              <a:gd name="connsiteY3" fmla="*/ 4544570 h 4544570"/>
              <a:gd name="connsiteX4" fmla="*/ 0 w 8531352"/>
              <a:gd name="connsiteY4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4772526 w 8531352"/>
              <a:gd name="connsiteY3" fmla="*/ 45331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183622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243780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243780 h 4544570"/>
              <a:gd name="connsiteX3" fmla="*/ 4844715 w 8531352"/>
              <a:gd name="connsiteY3" fmla="*/ 4352706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1352" h="4544570">
                <a:moveTo>
                  <a:pt x="0" y="0"/>
                </a:moveTo>
                <a:lnTo>
                  <a:pt x="8531352" y="0"/>
                </a:lnTo>
                <a:lnTo>
                  <a:pt x="8531352" y="4243780"/>
                </a:lnTo>
                <a:lnTo>
                  <a:pt x="4844715" y="4352706"/>
                </a:lnTo>
                <a:lnTo>
                  <a:pt x="0" y="454457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2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300" b="1" kern="1200">
          <a:solidFill>
            <a:schemeClr val="bg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5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5"/>
        </a:buClr>
        <a:buSzPct val="70000"/>
        <a:buFont typeface="Wingdings"/>
        <a:buChar char="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5"/>
        </a:buClr>
        <a:buSzPct val="75000"/>
        <a:buFont typeface="Wingdings 2"/>
        <a:buChar char="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5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5568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orient="horz" pos="4224" userDrawn="1">
          <p15:clr>
            <a:srgbClr val="F26B43"/>
          </p15:clr>
        </p15:guide>
        <p15:guide id="5" pos="192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orient="horz" pos="672" userDrawn="1">
          <p15:clr>
            <a:srgbClr val="F26B43"/>
          </p15:clr>
        </p15:guide>
        <p15:guide id="8" orient="horz" pos="120" userDrawn="1">
          <p15:clr>
            <a:srgbClr val="F26B43"/>
          </p15:clr>
        </p15:guide>
        <p15:guide id="9" pos="5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faxcounty.gov/bosclerk/speakers-for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irfaxcounty.gov/budget" TargetMode="External"/><Relationship Id="rId4" Type="http://schemas.openxmlformats.org/officeDocument/2006/relationships/hyperlink" Target="mailto:clerktothebos@fairfaxcounty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885814" y="5041232"/>
            <a:ext cx="6258186" cy="16483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cap="none" spc="0" dirty="0">
                <a:solidFill>
                  <a:schemeClr val="bg1"/>
                </a:solidFill>
                <a:latin typeface="Myriad Pro" panose="020B0503030403020204" pitchFamily="34" charset="0"/>
              </a:rPr>
              <a:t>Fairfax County FY 2019 Advertised Budget</a:t>
            </a:r>
          </a:p>
          <a:p>
            <a:pPr algn="l">
              <a:spcBef>
                <a:spcPts val="0"/>
              </a:spcBef>
            </a:pPr>
            <a:r>
              <a:rPr lang="en-US" sz="2400" b="0" cap="none" spc="0" dirty="0">
                <a:solidFill>
                  <a:schemeClr val="bg1"/>
                </a:solidFill>
                <a:latin typeface="Myriad Pro" panose="020B0503030403020204" pitchFamily="34" charset="0"/>
              </a:rPr>
              <a:t>The 2018 Economic Outlook Summit</a:t>
            </a:r>
          </a:p>
          <a:p>
            <a:pPr algn="l">
              <a:spcBef>
                <a:spcPts val="0"/>
              </a:spcBef>
            </a:pPr>
            <a:r>
              <a:rPr lang="en-US" sz="2400" b="0" cap="none" spc="0" dirty="0">
                <a:solidFill>
                  <a:schemeClr val="bg1"/>
                </a:solidFill>
                <a:latin typeface="Myriad Pro" panose="020B0503030403020204" pitchFamily="34" charset="0"/>
              </a:rPr>
              <a:t>Southeast Fairfax Development Corporation</a:t>
            </a:r>
            <a:endParaRPr lang="en-US" sz="800" b="0" cap="none" spc="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b="0" cap="none" spc="0" dirty="0">
                <a:solidFill>
                  <a:schemeClr val="bg1"/>
                </a:solidFill>
                <a:latin typeface="Myriad Pro" panose="020B0503030403020204" pitchFamily="34" charset="0"/>
              </a:rPr>
              <a:t>April 12, 2018</a:t>
            </a:r>
          </a:p>
          <a:p>
            <a:pPr algn="l">
              <a:spcBef>
                <a:spcPts val="0"/>
              </a:spcBef>
            </a:pPr>
            <a:r>
              <a:rPr lang="en-US" b="0" cap="none" dirty="0">
                <a:solidFill>
                  <a:schemeClr val="bg1"/>
                </a:solidFill>
                <a:latin typeface="Myriad Pro" panose="020B0503030403020204" pitchFamily="34" charset="0"/>
              </a:rPr>
              <a:t>www.fairfaxcounty.gov/budget</a:t>
            </a:r>
          </a:p>
          <a:p>
            <a:pPr algn="l"/>
            <a:endParaRPr lang="en-US" sz="2000" b="0" cap="none" spc="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2" y="5619121"/>
            <a:ext cx="1070437" cy="10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267" y="1371600"/>
            <a:ext cx="8492405" cy="48482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amount of empty office space declined to 18.9 million sq. ft. out of 116.5 million sq. ft.</a:t>
            </a:r>
          </a:p>
          <a:p>
            <a:r>
              <a:rPr lang="en-US" dirty="0"/>
              <a:t>Office vacancy rates as of mid-year 2017</a:t>
            </a:r>
          </a:p>
          <a:p>
            <a:pPr lvl="1"/>
            <a:r>
              <a:rPr lang="en-US" dirty="0"/>
              <a:t>15.4% direct, down from 15.8% as of year-end 2016</a:t>
            </a:r>
          </a:p>
          <a:p>
            <a:pPr lvl="1"/>
            <a:r>
              <a:rPr lang="en-US" dirty="0"/>
              <a:t>16.2% with sublets, down from 16.8% at year-end 2016</a:t>
            </a:r>
          </a:p>
          <a:p>
            <a:r>
              <a:rPr lang="en-US" dirty="0"/>
              <a:t>Office real estate assessed values up after decreasing last year</a:t>
            </a:r>
          </a:p>
          <a:p>
            <a:r>
              <a:rPr lang="en-US" dirty="0"/>
              <a:t>Overall non-residential real estate values improved for a third consecutive year</a:t>
            </a:r>
          </a:p>
          <a:p>
            <a:r>
              <a:rPr lang="en-US" dirty="0"/>
              <a:t>Currently, over 3.1 million sq. ft. of office space under construction</a:t>
            </a:r>
          </a:p>
          <a:p>
            <a:pPr lvl="1"/>
            <a:r>
              <a:rPr lang="en-US" dirty="0"/>
              <a:t>More than 70% is already pre-leased or will be owner-occupied </a:t>
            </a:r>
          </a:p>
          <a:p>
            <a:r>
              <a:rPr lang="en-US" dirty="0"/>
              <a:t>Metrorail’s new Silver Line spurring new construction, including residential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Nonresidential Real Estate</a:t>
            </a:r>
          </a:p>
        </p:txBody>
      </p:sp>
    </p:spTree>
    <p:extLst>
      <p:ext uri="{BB962C8B-B14F-4D97-AF65-F5344CB8AC3E}">
        <p14:creationId xmlns:p14="http://schemas.microsoft.com/office/powerpoint/2010/main" val="6389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Commercial/Industrial percentage of total real estate assessment base:</a:t>
            </a:r>
          </a:p>
          <a:p>
            <a:pPr lvl="1"/>
            <a:r>
              <a:rPr lang="en-US" b="1" dirty="0"/>
              <a:t>FY 2019 = 19.43%</a:t>
            </a:r>
          </a:p>
          <a:p>
            <a:pPr lvl="1"/>
            <a:r>
              <a:rPr lang="en-US" dirty="0"/>
              <a:t>FY 2018 = 19.12%</a:t>
            </a:r>
          </a:p>
          <a:p>
            <a:pPr lvl="1"/>
            <a:r>
              <a:rPr lang="en-US" dirty="0"/>
              <a:t>FY 2017 = 18.89%</a:t>
            </a:r>
          </a:p>
          <a:p>
            <a:pPr lvl="1"/>
            <a:r>
              <a:rPr lang="en-US" dirty="0"/>
              <a:t>FY 2016 = 18.67%</a:t>
            </a:r>
          </a:p>
          <a:p>
            <a:pPr lvl="1"/>
            <a:r>
              <a:rPr lang="en-US" dirty="0"/>
              <a:t>FY 2015 = 19.01%</a:t>
            </a:r>
          </a:p>
          <a:p>
            <a:pPr lvl="1"/>
            <a:r>
              <a:rPr lang="en-US" dirty="0"/>
              <a:t>FY 2014 = 19.96%</a:t>
            </a:r>
          </a:p>
          <a:p>
            <a:pPr lvl="1"/>
            <a:r>
              <a:rPr lang="en-US" dirty="0"/>
              <a:t>FY 2013 = 20.77%</a:t>
            </a:r>
          </a:p>
          <a:p>
            <a:pPr lvl="1"/>
            <a:r>
              <a:rPr lang="en-US" dirty="0"/>
              <a:t>FY 2012 = 19.64%</a:t>
            </a:r>
          </a:p>
          <a:p>
            <a:pPr lvl="1"/>
            <a:r>
              <a:rPr lang="en-US" dirty="0"/>
              <a:t>FY 2011 = 19.70%</a:t>
            </a:r>
          </a:p>
          <a:p>
            <a:pPr lvl="1"/>
            <a:r>
              <a:rPr lang="en-US" dirty="0"/>
              <a:t>FY 2010 = 22.67%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Nonresidential Real Estate Revenue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1580" y="2219660"/>
            <a:ext cx="4489470" cy="93871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000" b="1" dirty="0">
                <a:latin typeface="+mj-lt"/>
              </a:rPr>
              <a:t>FY 1990 – Highest rate recorded of 26.76%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000" b="1" dirty="0">
                <a:latin typeface="+mj-lt"/>
              </a:rPr>
              <a:t>FY 1983 – Lowest rate recorded of 16.12%</a:t>
            </a:r>
          </a:p>
        </p:txBody>
      </p:sp>
    </p:spTree>
    <p:extLst>
      <p:ext uri="{BB962C8B-B14F-4D97-AF65-F5344CB8AC3E}">
        <p14:creationId xmlns:p14="http://schemas.microsoft.com/office/powerpoint/2010/main" val="8408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Changes in Nonresidential Equalization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3F1178E-2A0B-429D-8D16-04E0C97E5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12075"/>
              </p:ext>
            </p:extLst>
          </p:nvPr>
        </p:nvGraphicFramePr>
        <p:xfrm>
          <a:off x="426128" y="1553592"/>
          <a:ext cx="8260672" cy="366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DACDD-EFEF-4969-8BA9-1E23423F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CDE31-3F32-422D-8932-58192A54CAC1}"/>
              </a:ext>
            </a:extLst>
          </p:cNvPr>
          <p:cNvSpPr txBox="1"/>
          <p:nvPr/>
        </p:nvSpPr>
        <p:spPr>
          <a:xfrm>
            <a:off x="7922715" y="5100189"/>
            <a:ext cx="611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16685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4F18777B-6205-47D2-8F8E-1CD27F0D09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Nonresidential Equalization</a:t>
            </a: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681594" y="1400153"/>
            <a:ext cx="7852806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/>
          <a:p>
            <a:pPr algn="ctr" defTabSz="912983"/>
            <a:r>
              <a:rPr lang="en-US" b="1" dirty="0">
                <a:latin typeface="+mj-lt"/>
              </a:rPr>
              <a:t>Nonresidential Equalization Percent Changes</a:t>
            </a: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39751"/>
              </p:ext>
            </p:extLst>
          </p:nvPr>
        </p:nvGraphicFramePr>
        <p:xfrm>
          <a:off x="681595" y="1807953"/>
          <a:ext cx="7852805" cy="3990898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2270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Category (Percent of Base)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2015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2016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2017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2018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FY 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Prelim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Apartments (24.3%)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4.90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3.59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1.20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2.92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3.37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2.40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endParaRPr kumimoji="0" lang="en-US" sz="15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marL="87063" marR="87063" marT="42859" marB="42859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Office Condominiums (3.7%)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(0.66)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(0.07)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0.58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1.86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0.49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1.19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Industrial (6.7%)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0.69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1.77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5.83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7.43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(0.26)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9.61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Retail (17.6%)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1.18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1.52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2.46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1.60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7.39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7.00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Office Elevator (32.0%)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(2.41)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(2.93)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(4.67)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3.42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(1.39)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2.82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Office – Low Rise (2.8%)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(1.72)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(2.41)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(5.00)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1.73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1.39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1.11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Vacant Land (3.4%)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(0.74)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(1.19)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(4.62)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1.50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(1.17)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(0.35)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Hotels (3.3%)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(3.94)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(4.82)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0.26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3.61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(0.12)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8.13</a:t>
                      </a: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Other (6.2%)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1.17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2.37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5.26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3.70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6.73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6.13</a:t>
                      </a: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kumimoji="0" lang="en-US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Total Nonresidential Equalization (100%)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0.14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(0.10)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(0.60)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2.87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1.85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3.79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2.70</a:t>
                      </a:r>
                    </a:p>
                  </a:txBody>
                  <a:tcPr marL="87063" marR="87063" marT="42859" marB="42859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1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Estate Assessment Changes</a:t>
            </a:r>
            <a:br>
              <a:rPr lang="en-US" sz="4400" b="1" dirty="0"/>
            </a:br>
            <a:r>
              <a:rPr lang="en-US" sz="4400" b="1" dirty="0"/>
              <a:t>Mount Vernon District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08" y="3429001"/>
            <a:ext cx="4833871" cy="22374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94329268"/>
              </p:ext>
            </p:extLst>
          </p:nvPr>
        </p:nvGraphicFramePr>
        <p:xfrm>
          <a:off x="3766570" y="1426127"/>
          <a:ext cx="5111202" cy="289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24084"/>
              </p:ext>
            </p:extLst>
          </p:nvPr>
        </p:nvGraphicFramePr>
        <p:xfrm>
          <a:off x="962445" y="4566710"/>
          <a:ext cx="6749153" cy="12031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55093">
                  <a:extLst>
                    <a:ext uri="{9D8B030D-6E8A-4147-A177-3AD203B41FA5}">
                      <a16:colId xmlns:a16="http://schemas.microsoft.com/office/drawing/2014/main" val="3461943478"/>
                    </a:ext>
                  </a:extLst>
                </a:gridCol>
                <a:gridCol w="942092">
                  <a:extLst>
                    <a:ext uri="{9D8B030D-6E8A-4147-A177-3AD203B41FA5}">
                      <a16:colId xmlns:a16="http://schemas.microsoft.com/office/drawing/2014/main" val="3650817633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3145030955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1312039578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2784202426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2273191989"/>
                    </a:ext>
                  </a:extLst>
                </a:gridCol>
              </a:tblGrid>
              <a:tr h="4419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 Type (% Base)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2016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2015)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2017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2016)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2017)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(TY 2018)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2015 to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9566404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(80.1%)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94208247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(19.9%)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2.97%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6.62%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4.95%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6.75%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23.00%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72744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1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3.38%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3.16%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1.39%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3.16%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11.55%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6151138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91764"/>
              </p:ext>
            </p:extLst>
          </p:nvPr>
        </p:nvGraphicFramePr>
        <p:xfrm>
          <a:off x="95013" y="1348749"/>
          <a:ext cx="3614172" cy="313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9209" y="1333168"/>
            <a:ext cx="242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Medium Cond" panose="020B0606030402020204" pitchFamily="34" charset="0"/>
              </a:rPr>
              <a:t>Share of Total Assessments</a:t>
            </a:r>
          </a:p>
        </p:txBody>
      </p:sp>
    </p:spTree>
    <p:extLst>
      <p:ext uri="{BB962C8B-B14F-4D97-AF65-F5344CB8AC3E}">
        <p14:creationId xmlns:p14="http://schemas.microsoft.com/office/powerpoint/2010/main" val="133376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Real Estate Assessment Changes</a:t>
            </a:r>
            <a:br>
              <a:rPr lang="en-US" sz="4400" b="1" dirty="0"/>
            </a:br>
            <a:r>
              <a:rPr lang="en-US" sz="4400" b="1" dirty="0"/>
              <a:t>Lee District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08" y="3429001"/>
            <a:ext cx="4833871" cy="22374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47186991"/>
              </p:ext>
            </p:extLst>
          </p:nvPr>
        </p:nvGraphicFramePr>
        <p:xfrm>
          <a:off x="4060556" y="1426127"/>
          <a:ext cx="4817216" cy="289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11297"/>
              </p:ext>
            </p:extLst>
          </p:nvPr>
        </p:nvGraphicFramePr>
        <p:xfrm>
          <a:off x="962445" y="4566710"/>
          <a:ext cx="6749153" cy="12031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55093">
                  <a:extLst>
                    <a:ext uri="{9D8B030D-6E8A-4147-A177-3AD203B41FA5}">
                      <a16:colId xmlns:a16="http://schemas.microsoft.com/office/drawing/2014/main" val="3461943478"/>
                    </a:ext>
                  </a:extLst>
                </a:gridCol>
                <a:gridCol w="942092">
                  <a:extLst>
                    <a:ext uri="{9D8B030D-6E8A-4147-A177-3AD203B41FA5}">
                      <a16:colId xmlns:a16="http://schemas.microsoft.com/office/drawing/2014/main" val="3650817633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3145030955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1312039578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2784202426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2273191989"/>
                    </a:ext>
                  </a:extLst>
                </a:gridCol>
              </a:tblGrid>
              <a:tr h="4419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 Type (% Base)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2016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2015)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2017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2016)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2017)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(TY 2018)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2015 to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9566404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(73.2%)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08247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(26.8%)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7.99%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18.56%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72744"/>
                  </a:ext>
                </a:extLst>
              </a:tr>
              <a:tr h="258518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13.10%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6151138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71554"/>
              </p:ext>
            </p:extLst>
          </p:nvPr>
        </p:nvGraphicFramePr>
        <p:xfrm>
          <a:off x="95013" y="1348749"/>
          <a:ext cx="3614172" cy="313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9209" y="1333168"/>
            <a:ext cx="2425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Medium Cond" panose="020B0606030402020204" pitchFamily="34" charset="0"/>
              </a:rPr>
              <a:t>Share of Total Assessments</a:t>
            </a:r>
          </a:p>
        </p:txBody>
      </p:sp>
    </p:spTree>
    <p:extLst>
      <p:ext uri="{BB962C8B-B14F-4D97-AF65-F5344CB8AC3E}">
        <p14:creationId xmlns:p14="http://schemas.microsoft.com/office/powerpoint/2010/main" val="97905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4" y="233575"/>
            <a:ext cx="8461248" cy="685800"/>
          </a:xfrm>
        </p:spPr>
        <p:txBody>
          <a:bodyPr anchor="t">
            <a:normAutofit fontScale="90000"/>
          </a:bodyPr>
          <a:lstStyle/>
          <a:p>
            <a:r>
              <a:rPr lang="en-US" sz="3100" b="1" dirty="0"/>
              <a:t>Real Estate Assessment Changes </a:t>
            </a:r>
            <a:br>
              <a:rPr lang="en-US" sz="3100" b="1" dirty="0"/>
            </a:br>
            <a:r>
              <a:rPr lang="en-US" sz="3100" b="1" dirty="0"/>
              <a:t>by Supervisor District</a:t>
            </a:r>
            <a:br>
              <a:rPr lang="en-US" sz="3600" dirty="0"/>
            </a:br>
            <a:r>
              <a:rPr lang="en-US" sz="3600" b="1" dirty="0"/>
              <a:t>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479536" y="631304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F39C0C-E225-4ACE-90ED-BDD8CBB4EDDB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95068"/>
              </p:ext>
            </p:extLst>
          </p:nvPr>
        </p:nvGraphicFramePr>
        <p:xfrm>
          <a:off x="1661020" y="1375794"/>
          <a:ext cx="5972961" cy="4347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1388">
                  <a:extLst>
                    <a:ext uri="{9D8B030D-6E8A-4147-A177-3AD203B41FA5}">
                      <a16:colId xmlns:a16="http://schemas.microsoft.com/office/drawing/2014/main" val="3461943478"/>
                    </a:ext>
                  </a:extLst>
                </a:gridCol>
                <a:gridCol w="792010">
                  <a:extLst>
                    <a:ext uri="{9D8B030D-6E8A-4147-A177-3AD203B41FA5}">
                      <a16:colId xmlns:a16="http://schemas.microsoft.com/office/drawing/2014/main" val="3650817633"/>
                    </a:ext>
                  </a:extLst>
                </a:gridCol>
                <a:gridCol w="869119">
                  <a:extLst>
                    <a:ext uri="{9D8B030D-6E8A-4147-A177-3AD203B41FA5}">
                      <a16:colId xmlns:a16="http://schemas.microsoft.com/office/drawing/2014/main" val="3145030955"/>
                    </a:ext>
                  </a:extLst>
                </a:gridCol>
                <a:gridCol w="869119">
                  <a:extLst>
                    <a:ext uri="{9D8B030D-6E8A-4147-A177-3AD203B41FA5}">
                      <a16:colId xmlns:a16="http://schemas.microsoft.com/office/drawing/2014/main" val="1312039578"/>
                    </a:ext>
                  </a:extLst>
                </a:gridCol>
                <a:gridCol w="840778">
                  <a:extLst>
                    <a:ext uri="{9D8B030D-6E8A-4147-A177-3AD203B41FA5}">
                      <a16:colId xmlns:a16="http://schemas.microsoft.com/office/drawing/2014/main" val="2784202426"/>
                    </a:ext>
                  </a:extLst>
                </a:gridCol>
                <a:gridCol w="1060547">
                  <a:extLst>
                    <a:ext uri="{9D8B030D-6E8A-4147-A177-3AD203B41FA5}">
                      <a16:colId xmlns:a16="http://schemas.microsoft.com/office/drawing/2014/main" val="4038083594"/>
                    </a:ext>
                  </a:extLst>
                </a:gridCol>
              </a:tblGrid>
              <a:tr h="390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 Type (% Base)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2016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2015)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2017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2016)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2017)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(TY 2018)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2015 to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 2019 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566404"/>
                  </a:ext>
                </a:extLst>
              </a:tr>
              <a:tr h="23820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Braddock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79525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(86.5%)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1514251"/>
                  </a:ext>
                </a:extLst>
              </a:tr>
              <a:tr h="262809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(13.5%)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2.01%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12.81%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63615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028119"/>
                  </a:ext>
                </a:extLst>
              </a:tr>
              <a:tr h="23820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Dranesville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86926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(84.8%)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566506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(15.2%)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-1.20%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2.89%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91471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264397"/>
                  </a:ext>
                </a:extLst>
              </a:tr>
              <a:tr h="23820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Hunter Mill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87126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(68.5%)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4208247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(31.5%)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1.25%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6.34%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11.82%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9.36%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31.67%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72744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4.23%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13.98%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151138"/>
                  </a:ext>
                </a:extLst>
              </a:tr>
              <a:tr h="243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68038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(73.3%)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5.12%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2.67%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1.90%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3.24%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13.54%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133560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(26.7%)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0.41%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5.82%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2.67%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4.05%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739800"/>
                  </a:ext>
                </a:extLst>
              </a:tr>
              <a:tr h="238065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3.86%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09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4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4" y="233575"/>
            <a:ext cx="8461248" cy="685800"/>
          </a:xfrm>
        </p:spPr>
        <p:txBody>
          <a:bodyPr anchor="t">
            <a:normAutofit fontScale="90000"/>
          </a:bodyPr>
          <a:lstStyle/>
          <a:p>
            <a:r>
              <a:rPr lang="en-US" sz="3100" b="1" dirty="0"/>
              <a:t>Real Estate Assessment Changes </a:t>
            </a:r>
            <a:br>
              <a:rPr lang="en-US" sz="3100" b="1" dirty="0"/>
            </a:br>
            <a:r>
              <a:rPr lang="en-US" sz="3100" b="1" dirty="0"/>
              <a:t>by Supervisor District (cont’d)</a:t>
            </a:r>
            <a:br>
              <a:rPr lang="en-US" sz="3600" dirty="0"/>
            </a:br>
            <a:r>
              <a:rPr lang="en-US" sz="3600" b="1" dirty="0"/>
              <a:t>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479536" y="631304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F39C0C-E225-4ACE-90ED-BDD8CBB4EDDB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94065"/>
              </p:ext>
            </p:extLst>
          </p:nvPr>
        </p:nvGraphicFramePr>
        <p:xfrm>
          <a:off x="1417740" y="1384183"/>
          <a:ext cx="6342076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847">
                  <a:extLst>
                    <a:ext uri="{9D8B030D-6E8A-4147-A177-3AD203B41FA5}">
                      <a16:colId xmlns:a16="http://schemas.microsoft.com/office/drawing/2014/main" val="3461943478"/>
                    </a:ext>
                  </a:extLst>
                </a:gridCol>
                <a:gridCol w="759315">
                  <a:extLst>
                    <a:ext uri="{9D8B030D-6E8A-4147-A177-3AD203B41FA5}">
                      <a16:colId xmlns:a16="http://schemas.microsoft.com/office/drawing/2014/main" val="3650817633"/>
                    </a:ext>
                  </a:extLst>
                </a:gridCol>
                <a:gridCol w="833240">
                  <a:extLst>
                    <a:ext uri="{9D8B030D-6E8A-4147-A177-3AD203B41FA5}">
                      <a16:colId xmlns:a16="http://schemas.microsoft.com/office/drawing/2014/main" val="3145030955"/>
                    </a:ext>
                  </a:extLst>
                </a:gridCol>
                <a:gridCol w="833240">
                  <a:extLst>
                    <a:ext uri="{9D8B030D-6E8A-4147-A177-3AD203B41FA5}">
                      <a16:colId xmlns:a16="http://schemas.microsoft.com/office/drawing/2014/main" val="1312039578"/>
                    </a:ext>
                  </a:extLst>
                </a:gridCol>
                <a:gridCol w="806070">
                  <a:extLst>
                    <a:ext uri="{9D8B030D-6E8A-4147-A177-3AD203B41FA5}">
                      <a16:colId xmlns:a16="http://schemas.microsoft.com/office/drawing/2014/main" val="2784202426"/>
                    </a:ext>
                  </a:extLst>
                </a:gridCol>
                <a:gridCol w="1129364">
                  <a:extLst>
                    <a:ext uri="{9D8B030D-6E8A-4147-A177-3AD203B41FA5}">
                      <a16:colId xmlns:a16="http://schemas.microsoft.com/office/drawing/2014/main" val="4038083594"/>
                    </a:ext>
                  </a:extLst>
                </a:gridCol>
              </a:tblGrid>
              <a:tr h="3909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 Type (% Base)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2016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2015)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2017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2016)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2018</a:t>
                      </a:r>
                    </a:p>
                    <a:p>
                      <a:pPr algn="ctr"/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(TY 2017)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2019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(TY 2018)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2015 to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FY 2019 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566404"/>
                  </a:ext>
                </a:extLst>
              </a:tr>
              <a:tr h="23820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79525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(50.8%)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11.04%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1514251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(49.2%)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3.11%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8.90%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8.17%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25.95%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63615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5.15%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17.91%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028119"/>
                  </a:ext>
                </a:extLst>
              </a:tr>
              <a:tr h="23820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Springfield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86926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(86.4%)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9.09%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5665061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(13.6%)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1.93%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0.24%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91471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264397"/>
                  </a:ext>
                </a:extLst>
              </a:tr>
              <a:tr h="23820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87126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Residential (73.5%)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9.73%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4208247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Nonresidential (26.5%)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0.73%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4.40%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1.16%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7.45%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72744"/>
                  </a:ext>
                </a:extLst>
              </a:tr>
              <a:tr h="238202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2.64%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3.74%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151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58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2203"/>
            <a:ext cx="2403348" cy="1313945"/>
          </a:xfrm>
        </p:spPr>
        <p:txBody>
          <a:bodyPr/>
          <a:lstStyle/>
          <a:p>
            <a:r>
              <a:rPr lang="en-US" sz="2800" b="1" dirty="0"/>
              <a:t>FY 2019 Budget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1752" y="1690576"/>
            <a:ext cx="2441448" cy="4435587"/>
          </a:xfrm>
        </p:spPr>
        <p:txBody>
          <a:bodyPr/>
          <a:lstStyle/>
          <a:p>
            <a:r>
              <a:rPr lang="en-US" dirty="0"/>
              <a:t>Total available resources total $192.43 million</a:t>
            </a:r>
          </a:p>
          <a:p>
            <a:r>
              <a:rPr lang="en-US" dirty="0"/>
              <a:t>Schools support and County requirements are both increased 4.38% over FY 2018</a:t>
            </a:r>
          </a:p>
          <a:p>
            <a:r>
              <a:rPr lang="en-US" dirty="0"/>
              <a:t>Reserve requirements are based on Board policy guidelines</a:t>
            </a:r>
          </a:p>
          <a:p>
            <a:r>
              <a:rPr lang="en-US" dirty="0"/>
              <a:t>A balance of $3.88 million is available for the Board’s consideration in the adoption of the FY 2019 budget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2149787"/>
              </p:ext>
            </p:extLst>
          </p:nvPr>
        </p:nvGraphicFramePr>
        <p:xfrm>
          <a:off x="3095897" y="302203"/>
          <a:ext cx="5829029" cy="5669280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2342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428893388"/>
                    </a:ext>
                  </a:extLst>
                </a:gridCol>
                <a:gridCol w="178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>
                        <a:latin typeface="+mj-lt"/>
                      </a:endParaRPr>
                    </a:p>
                  </a:txBody>
                  <a:tcPr marL="171477" marR="171477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COUNTY</a:t>
                      </a:r>
                    </a:p>
                  </a:txBody>
                  <a:tcPr marL="171477" marR="17147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SCHOOLS</a:t>
                      </a:r>
                    </a:p>
                  </a:txBody>
                  <a:tcPr marL="171477" marR="17147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Increased Revenues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$192.32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/>
                </a:tc>
                <a:extLst>
                  <a:ext uri="{0D108BD9-81ED-4DB2-BD59-A6C34878D82A}">
                    <a16:rowId xmlns:a16="http://schemas.microsoft.com/office/drawing/2014/main" val="415682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Transfer In Adjustment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$0.11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/>
                </a:tc>
                <a:extLst>
                  <a:ext uri="{0D108BD9-81ED-4DB2-BD59-A6C34878D82A}">
                    <a16:rowId xmlns:a16="http://schemas.microsoft.com/office/drawing/2014/main" val="198255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Available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Resources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$192.43 million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Employee Pay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$49.96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$86.90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Employee Benefits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$5.76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$7.00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Debt Service/Capital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$3.02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$6.75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20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Public Safety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$7.48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73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Human Services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$8.78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72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Community Development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$11.36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77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Cost of County Operations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$1.75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51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Reductions/Savings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($3.40)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2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Enrollment and Other Requirements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$21.65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23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Net Additional Schools Revenue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--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($27.20)*</a:t>
                      </a: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54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Total Uses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$84.71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$95.10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Combined Uses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$179.81 million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67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latin typeface="+mj-lt"/>
                        </a:rPr>
                        <a:t>Revenue Stabilization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$1.67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latin typeface="+mj-lt"/>
                        </a:rPr>
                        <a:t>Managed Reserve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</a:rPr>
                        <a:t>$7.07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Reserve Requirements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$8.74 million</a:t>
                      </a:r>
                    </a:p>
                  </a:txBody>
                  <a:tcPr marL="171477" marR="171477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171477" marR="171477" anchor="ctr"/>
                </a:tc>
                <a:extLst>
                  <a:ext uri="{0D108BD9-81ED-4DB2-BD59-A6C34878D82A}">
                    <a16:rowId xmlns:a16="http://schemas.microsoft.com/office/drawing/2014/main" val="883313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Available Balance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$3.88 million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71477" marR="17147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71477" marR="17147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9297" y="6126163"/>
            <a:ext cx="4783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j-lt"/>
              </a:rPr>
              <a:t>* Includes $8.7 million in anticipated state revenue resulting from re-benchmarking and changes in Local Composite Index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6020040"/>
              </p:ext>
            </p:extLst>
          </p:nvPr>
        </p:nvGraphicFramePr>
        <p:xfrm>
          <a:off x="312738" y="1266825"/>
          <a:ext cx="8493125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Advertised Budget:  Where it Goes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91838"/>
            <a:ext cx="2052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FY 2019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General Fund Disbursements</a:t>
            </a:r>
          </a:p>
          <a:p>
            <a:pPr algn="ctr"/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$4.29 billion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81430" y="1602008"/>
            <a:ext cx="1344627" cy="656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Fire &amp; Rescue	$209.4</a:t>
            </a:r>
          </a:p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Police	$203.5</a:t>
            </a:r>
          </a:p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Sheriff	$50.8</a:t>
            </a:r>
          </a:p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Other	$46.7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434528" y="5665982"/>
            <a:ext cx="1602539" cy="512916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Operating	$2,055.3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Debt Service	$193.4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Capital	$15.6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105596" y="4615173"/>
            <a:ext cx="1602539" cy="656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County Attorney	$7.8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County Executive	$7.1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Board of Supervisors	$6.1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Other	$11.8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0044" y="3983649"/>
            <a:ext cx="1931476" cy="8961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11325" algn="r"/>
              </a:tabLst>
            </a:pPr>
            <a:r>
              <a:rPr lang="en-US" sz="900" dirty="0">
                <a:latin typeface="+mj-lt"/>
              </a:rPr>
              <a:t>Family Services	$218.4</a:t>
            </a:r>
          </a:p>
          <a:p>
            <a:pPr>
              <a:tabLst>
                <a:tab pos="1711325" algn="r"/>
              </a:tabLst>
            </a:pPr>
            <a:r>
              <a:rPr lang="en-US" sz="900" dirty="0">
                <a:latin typeface="+mj-lt"/>
              </a:rPr>
              <a:t>Community Services Bd.	$135.4</a:t>
            </a:r>
          </a:p>
          <a:p>
            <a:pPr>
              <a:tabLst>
                <a:tab pos="1711325" algn="r"/>
              </a:tabLst>
            </a:pPr>
            <a:r>
              <a:rPr lang="en-US" sz="900" dirty="0">
                <a:latin typeface="+mj-lt"/>
              </a:rPr>
              <a:t>Health	$62.4</a:t>
            </a:r>
          </a:p>
          <a:p>
            <a:pPr>
              <a:tabLst>
                <a:tab pos="1711325" algn="r"/>
              </a:tabLst>
            </a:pPr>
            <a:r>
              <a:rPr lang="en-US" sz="900" dirty="0">
                <a:latin typeface="+mj-lt"/>
              </a:rPr>
              <a:t>Neighborhood &amp; </a:t>
            </a:r>
          </a:p>
          <a:p>
            <a:pPr>
              <a:tabLst>
                <a:tab pos="1711325" algn="r"/>
              </a:tabLst>
            </a:pPr>
            <a:r>
              <a:rPr lang="en-US" sz="900" dirty="0">
                <a:latin typeface="+mj-lt"/>
              </a:rPr>
              <a:t>Community Services	$31.1</a:t>
            </a:r>
          </a:p>
          <a:p>
            <a:pPr>
              <a:tabLst>
                <a:tab pos="1711325" algn="r"/>
              </a:tabLst>
            </a:pPr>
            <a:r>
              <a:rPr lang="en-US" sz="900" dirty="0">
                <a:latin typeface="+mj-lt"/>
              </a:rPr>
              <a:t>Other	$18.2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64263" y="3028130"/>
            <a:ext cx="1343001" cy="4983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Sheriff	$20.0</a:t>
            </a:r>
          </a:p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Circuit Court	$11.8</a:t>
            </a:r>
          </a:p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Other	$8.3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20105" y="2160329"/>
            <a:ext cx="1343001" cy="3878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Facilities Mgmt.	$59.2</a:t>
            </a:r>
          </a:p>
          <a:p>
            <a:pPr>
              <a:tabLst>
                <a:tab pos="1141413" algn="r"/>
              </a:tabLst>
            </a:pPr>
            <a:r>
              <a:rPr lang="en-US" sz="900" dirty="0">
                <a:latin typeface="+mj-lt"/>
              </a:rPr>
              <a:t>Other	$19.6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13772" y="1618139"/>
            <a:ext cx="1484005" cy="775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258888" algn="r"/>
              </a:tabLst>
            </a:pPr>
            <a:r>
              <a:rPr lang="en-US" sz="900" dirty="0">
                <a:latin typeface="+mj-lt"/>
              </a:rPr>
              <a:t>County Transit	$36.2</a:t>
            </a:r>
          </a:p>
          <a:p>
            <a:pPr>
              <a:tabLst>
                <a:tab pos="1258888" algn="r"/>
              </a:tabLst>
            </a:pPr>
            <a:r>
              <a:rPr lang="en-US" sz="900" dirty="0">
                <a:latin typeface="+mj-lt"/>
              </a:rPr>
              <a:t>Metro	$20.7</a:t>
            </a:r>
          </a:p>
          <a:p>
            <a:pPr>
              <a:tabLst>
                <a:tab pos="1258888" algn="r"/>
              </a:tabLst>
            </a:pPr>
            <a:r>
              <a:rPr lang="en-US" sz="900" dirty="0">
                <a:latin typeface="+mj-lt"/>
              </a:rPr>
              <a:t>Capital	$18.5</a:t>
            </a:r>
          </a:p>
          <a:p>
            <a:pPr>
              <a:tabLst>
                <a:tab pos="1258888" algn="r"/>
              </a:tabLst>
            </a:pPr>
            <a:r>
              <a:rPr lang="en-US" sz="900" dirty="0">
                <a:latin typeface="+mj-lt"/>
              </a:rPr>
              <a:t>IT Projects	$4.8</a:t>
            </a:r>
          </a:p>
          <a:p>
            <a:pPr>
              <a:tabLst>
                <a:tab pos="1258888" algn="r"/>
              </a:tabLst>
            </a:pPr>
            <a:r>
              <a:rPr lang="en-US" sz="900" dirty="0">
                <a:latin typeface="+mj-lt"/>
              </a:rPr>
              <a:t>Other	$78.9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59480" y="1675964"/>
            <a:ext cx="1129569" cy="3784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14400" algn="r"/>
              </a:tabLst>
            </a:pPr>
            <a:r>
              <a:rPr lang="en-US" sz="900" dirty="0">
                <a:latin typeface="+mj-lt"/>
              </a:rPr>
              <a:t>Library	$29.4</a:t>
            </a:r>
          </a:p>
          <a:p>
            <a:pPr>
              <a:tabLst>
                <a:tab pos="914400" algn="r"/>
              </a:tabLst>
            </a:pPr>
            <a:r>
              <a:rPr lang="en-US" sz="900" dirty="0">
                <a:latin typeface="+mj-lt"/>
              </a:rPr>
              <a:t>Parks	$26.6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822472" y="1978407"/>
            <a:ext cx="1602539" cy="656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Land Dev. Services	$16.2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Planning &amp; Zoning	$11.6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Transportation	$8.6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Other	$17.3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312654" y="3484817"/>
            <a:ext cx="1602539" cy="656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Information Tech.	$35.1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Tax Admin.	$25.9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Finance	$8.8</a:t>
            </a:r>
          </a:p>
          <a:p>
            <a:pPr>
              <a:tabLst>
                <a:tab pos="1371600" algn="r"/>
              </a:tabLst>
            </a:pPr>
            <a:r>
              <a:rPr lang="en-US" sz="900" dirty="0">
                <a:latin typeface="+mj-lt"/>
              </a:rPr>
              <a:t>Other	$15.3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961140" y="3560201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10.9%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216594" y="2813780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0.9%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574630" y="2481361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1.8%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329292" y="2338293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3.7%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492819" y="4712566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3.5%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250932" y="2177845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11.9%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779212" y="2116555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1.2%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999435" y="2105053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1.3%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216563" y="2727372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9.2%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6527963" y="3220619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2.0%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6458353" y="3849166"/>
            <a:ext cx="744971" cy="332393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600" b="1" i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0.8%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732810" y="5499785"/>
            <a:ext cx="744971" cy="3323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52.8%</a:t>
            </a:r>
          </a:p>
        </p:txBody>
      </p:sp>
    </p:spTree>
    <p:extLst>
      <p:ext uri="{BB962C8B-B14F-4D97-AF65-F5344CB8AC3E}">
        <p14:creationId xmlns:p14="http://schemas.microsoft.com/office/powerpoint/2010/main" val="27977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Focuses on priority requirements in FY 2019</a:t>
            </a:r>
          </a:p>
          <a:p>
            <a:r>
              <a:rPr lang="en-US" dirty="0"/>
              <a:t>Expands County and School cooperation and collaboration</a:t>
            </a:r>
          </a:p>
          <a:p>
            <a:r>
              <a:rPr lang="en-US" dirty="0"/>
              <a:t>Incorporates One Fairfax into decision-making process</a:t>
            </a:r>
          </a:p>
          <a:p>
            <a:r>
              <a:rPr lang="en-US" dirty="0"/>
              <a:t>Initiates multi-year strategic planning effort</a:t>
            </a:r>
          </a:p>
          <a:p>
            <a:r>
              <a:rPr lang="en-US" dirty="0"/>
              <a:t>Plan for FY 2020 and beyond</a:t>
            </a:r>
          </a:p>
          <a:p>
            <a:r>
              <a:rPr lang="en-US" dirty="0"/>
              <a:t>Continues to identify efficiencies</a:t>
            </a:r>
          </a:p>
          <a:p>
            <a:pPr lvl="1"/>
            <a:r>
              <a:rPr lang="en-US" dirty="0"/>
              <a:t>Lines of Business Phase 2, working in partnership with Schools</a:t>
            </a:r>
          </a:p>
          <a:p>
            <a:pPr lvl="1"/>
            <a:r>
              <a:rPr lang="en-US" dirty="0"/>
              <a:t>Joint Budget Workgroup</a:t>
            </a:r>
          </a:p>
          <a:p>
            <a:pPr lvl="1"/>
            <a:r>
              <a:rPr lang="en-US" dirty="0"/>
              <a:t>Expenditure trends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Advertised Budget Context</a:t>
            </a:r>
          </a:p>
        </p:txBody>
      </p:sp>
    </p:spTree>
    <p:extLst>
      <p:ext uri="{BB962C8B-B14F-4D97-AF65-F5344CB8AC3E}">
        <p14:creationId xmlns:p14="http://schemas.microsoft.com/office/powerpoint/2010/main" val="40892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4BC1-06F5-4E03-B7FF-0EC62FF9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76879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Initiatives Underway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4BCC-62DE-4146-A13B-B5A7298C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Lines of Business, Phase 2</a:t>
            </a:r>
          </a:p>
          <a:p>
            <a:pPr lvl="1"/>
            <a:r>
              <a:rPr lang="en-US" dirty="0"/>
              <a:t>Work groups focused on program efficiencies to better address service needs</a:t>
            </a:r>
          </a:p>
          <a:p>
            <a:pPr lvl="1"/>
            <a:r>
              <a:rPr lang="en-US" dirty="0"/>
              <a:t>Updates by the end of the year</a:t>
            </a:r>
          </a:p>
          <a:p>
            <a:r>
              <a:rPr lang="en-US" dirty="0"/>
              <a:t>Multi-year fiscally constrained plan for Board priorities under development including, but not limited to:</a:t>
            </a:r>
          </a:p>
          <a:p>
            <a:pPr lvl="1"/>
            <a:r>
              <a:rPr lang="en-US" dirty="0"/>
              <a:t>Diversion First</a:t>
            </a:r>
          </a:p>
          <a:p>
            <a:pPr lvl="1"/>
            <a:r>
              <a:rPr lang="en-US" dirty="0"/>
              <a:t>Public Safety Staffing Plan</a:t>
            </a:r>
          </a:p>
          <a:p>
            <a:pPr lvl="1"/>
            <a:r>
              <a:rPr lang="en-US" dirty="0"/>
              <a:t>Human Services Resource Plan</a:t>
            </a:r>
          </a:p>
          <a:p>
            <a:r>
              <a:rPr lang="en-US" dirty="0"/>
              <a:t>IT Projects and process improvements, such as with the permitting process</a:t>
            </a:r>
          </a:p>
          <a:p>
            <a:r>
              <a:rPr lang="en-US" dirty="0"/>
              <a:t>Economic Success Strategic Plan initiatives including, but not limited to:</a:t>
            </a:r>
          </a:p>
          <a:p>
            <a:pPr lvl="1"/>
            <a:r>
              <a:rPr lang="en-US" dirty="0"/>
              <a:t>Fairfax First</a:t>
            </a:r>
          </a:p>
          <a:p>
            <a:pPr lvl="1"/>
            <a:r>
              <a:rPr lang="en-US" dirty="0"/>
              <a:t>Embark Richmond Highway</a:t>
            </a:r>
          </a:p>
          <a:p>
            <a:pPr lvl="1"/>
            <a:r>
              <a:rPr lang="en-US" dirty="0"/>
              <a:t>North Hill</a:t>
            </a:r>
          </a:p>
          <a:p>
            <a:pPr lvl="1"/>
            <a:r>
              <a:rPr lang="en-US" dirty="0"/>
              <a:t>Original Mount Vernon High School</a:t>
            </a:r>
          </a:p>
          <a:p>
            <a:pPr marL="27432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6D85E-F7FF-4BEC-A6B4-9A159DD2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8143-8C55-4A02-B6BF-B4D82AE9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Fairfax First &amp; Development Process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2BAF-BDE0-42F6-8A07-D4D7D8D9D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Multi-agency initiative to improve the speed, consistency and predictability of the county’s land development review process as part of the county’s Economic Success Strategic Plan.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With guidance from industry and senior county leadership, program teams, composed of county staff, community representatives and industry stakeholders, are implementing tactical recommendations for process improvements.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recommendations focus on the following: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Instilling customer-centric, culturally integrated development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Increasing collaboration and accountability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Reviewing and amending codes and ordinances to support modern development patterns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Integrating technology platforms to create seamless customer and staff interactions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Ensuring staff from all land development agencies have the tools and support they need to be successful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7C982-E120-4F96-A5BA-0B093D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8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C98015C-6AA3-4DBC-81A1-A3B61049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Embark Richmond Highway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985DB6-EC29-41D2-98E6-BD7913F5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20" y="1465451"/>
            <a:ext cx="4971175" cy="40712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Response to Route 1 Alternatives Analysis</a:t>
            </a:r>
          </a:p>
          <a:p>
            <a:r>
              <a:rPr lang="en-US" dirty="0"/>
              <a:t>Comprehensive Plan amendment</a:t>
            </a:r>
          </a:p>
          <a:p>
            <a:pPr lvl="1"/>
            <a:r>
              <a:rPr lang="en-US" dirty="0"/>
              <a:t>Corridor-wide goals and objectives</a:t>
            </a:r>
          </a:p>
          <a:p>
            <a:pPr lvl="1"/>
            <a:r>
              <a:rPr lang="en-US" dirty="0"/>
              <a:t>Multimodal Improvements</a:t>
            </a:r>
          </a:p>
          <a:p>
            <a:pPr lvl="2"/>
            <a:r>
              <a:rPr lang="en-US" dirty="0"/>
              <a:t>Bus Rapid Transit and future Metrorail</a:t>
            </a:r>
          </a:p>
          <a:p>
            <a:pPr lvl="2"/>
            <a:r>
              <a:rPr lang="en-US" dirty="0"/>
              <a:t>6-lane roadway with pedestrian, bicycle facilities</a:t>
            </a:r>
          </a:p>
          <a:p>
            <a:pPr lvl="1"/>
            <a:r>
              <a:rPr lang="en-US" dirty="0"/>
              <a:t>Land use within station areas</a:t>
            </a:r>
          </a:p>
          <a:p>
            <a:pPr lvl="1"/>
            <a:r>
              <a:rPr lang="en-US" dirty="0"/>
              <a:t>Urban design and other guidance</a:t>
            </a:r>
          </a:p>
          <a:p>
            <a:r>
              <a:rPr lang="en-US" dirty="0"/>
              <a:t>Extensive outreach and communication</a:t>
            </a:r>
          </a:p>
          <a:p>
            <a:pPr lvl="1"/>
            <a:r>
              <a:rPr lang="en-US" dirty="0"/>
              <a:t>Advisory group and greater community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64AA08-183A-4384-87F6-537FBACA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0E053-4D59-43B2-BC5B-24AF5661B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657" y="1356905"/>
            <a:ext cx="3856015" cy="42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Hill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4985DB6-EC29-41D2-98E6-BD7913F50BB3}"/>
              </a:ext>
            </a:extLst>
          </p:cNvPr>
          <p:cNvSpPr txBox="1">
            <a:spLocks/>
          </p:cNvSpPr>
          <p:nvPr/>
        </p:nvSpPr>
        <p:spPr>
          <a:xfrm>
            <a:off x="213220" y="1465451"/>
            <a:ext cx="4484695" cy="4803374"/>
          </a:xfrm>
          <a:custGeom>
            <a:avLst/>
            <a:gdLst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0 w 8531352"/>
              <a:gd name="connsiteY3" fmla="*/ 4544570 h 4544570"/>
              <a:gd name="connsiteX4" fmla="*/ 0 w 8531352"/>
              <a:gd name="connsiteY4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4772526 w 8531352"/>
              <a:gd name="connsiteY3" fmla="*/ 45331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183622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243780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243780 h 4544570"/>
              <a:gd name="connsiteX3" fmla="*/ 4844715 w 8531352"/>
              <a:gd name="connsiteY3" fmla="*/ 4352706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1352" h="4544570">
                <a:moveTo>
                  <a:pt x="0" y="0"/>
                </a:moveTo>
                <a:lnTo>
                  <a:pt x="8531352" y="0"/>
                </a:lnTo>
                <a:lnTo>
                  <a:pt x="8531352" y="4243780"/>
                </a:lnTo>
                <a:lnTo>
                  <a:pt x="4844715" y="4352706"/>
                </a:lnTo>
                <a:lnTo>
                  <a:pt x="0" y="454457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1800"/>
              </a:spcBef>
              <a:buClr>
                <a:schemeClr val="accent5"/>
              </a:buClr>
              <a:buSzPct val="8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/>
              <a:buChar char="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 2"/>
              <a:buChar char="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Creating a high quality affordable mixed-income community</a:t>
            </a:r>
          </a:p>
          <a:p>
            <a:r>
              <a:rPr lang="en-US" dirty="0"/>
              <a:t>Public-private partnership to leverage existing FCRHA property for:</a:t>
            </a:r>
          </a:p>
          <a:p>
            <a:pPr lvl="1"/>
            <a:r>
              <a:rPr lang="en-US" dirty="0"/>
              <a:t>Up to 175 market rate townhomes</a:t>
            </a:r>
          </a:p>
          <a:p>
            <a:pPr lvl="1"/>
            <a:r>
              <a:rPr lang="en-US" dirty="0"/>
              <a:t>60 affordable independent senior units</a:t>
            </a:r>
          </a:p>
          <a:p>
            <a:pPr lvl="1"/>
            <a:r>
              <a:rPr lang="en-US" dirty="0"/>
              <a:t>219 affordable and workforce apartments</a:t>
            </a:r>
          </a:p>
          <a:p>
            <a:pPr lvl="1"/>
            <a:r>
              <a:rPr lang="en-US" dirty="0"/>
              <a:t>12 acre public park accessible to all members of the community</a:t>
            </a:r>
          </a:p>
          <a:p>
            <a:r>
              <a:rPr lang="en-US" dirty="0"/>
              <a:t>Site development planning underway</a:t>
            </a:r>
          </a:p>
          <a:p>
            <a:pPr lvl="1"/>
            <a:r>
              <a:rPr lang="en-US" dirty="0"/>
              <a:t>RZ approved February 2017</a:t>
            </a:r>
          </a:p>
          <a:p>
            <a:pPr lvl="1"/>
            <a:r>
              <a:rPr lang="en-US" dirty="0"/>
              <a:t>Low-income housing tax credits awarded in 2017by VHDA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69" y="1234024"/>
            <a:ext cx="4105656" cy="1748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r="7905"/>
          <a:stretch/>
        </p:blipFill>
        <p:spPr>
          <a:xfrm rot="16200000">
            <a:off x="5884542" y="3045181"/>
            <a:ext cx="2843525" cy="27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0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Original Mount Vernon High School (OMVHS)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55" y="3867138"/>
            <a:ext cx="2003645" cy="1743824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64985DB6-EC29-41D2-98E6-BD7913F50BB3}"/>
              </a:ext>
            </a:extLst>
          </p:cNvPr>
          <p:cNvSpPr txBox="1">
            <a:spLocks/>
          </p:cNvSpPr>
          <p:nvPr/>
        </p:nvSpPr>
        <p:spPr>
          <a:xfrm>
            <a:off x="213220" y="1465451"/>
            <a:ext cx="4696574" cy="4803374"/>
          </a:xfrm>
          <a:custGeom>
            <a:avLst/>
            <a:gdLst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0 w 8531352"/>
              <a:gd name="connsiteY3" fmla="*/ 4544570 h 4544570"/>
              <a:gd name="connsiteX4" fmla="*/ 0 w 8531352"/>
              <a:gd name="connsiteY4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4772526 w 8531352"/>
              <a:gd name="connsiteY3" fmla="*/ 45331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544570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183622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243780 h 4544570"/>
              <a:gd name="connsiteX3" fmla="*/ 4844715 w 8531352"/>
              <a:gd name="connsiteY3" fmla="*/ 4304580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  <a:gd name="connsiteX0" fmla="*/ 0 w 8531352"/>
              <a:gd name="connsiteY0" fmla="*/ 0 h 4544570"/>
              <a:gd name="connsiteX1" fmla="*/ 8531352 w 8531352"/>
              <a:gd name="connsiteY1" fmla="*/ 0 h 4544570"/>
              <a:gd name="connsiteX2" fmla="*/ 8531352 w 8531352"/>
              <a:gd name="connsiteY2" fmla="*/ 4243780 h 4544570"/>
              <a:gd name="connsiteX3" fmla="*/ 4844715 w 8531352"/>
              <a:gd name="connsiteY3" fmla="*/ 4352706 h 4544570"/>
              <a:gd name="connsiteX4" fmla="*/ 0 w 8531352"/>
              <a:gd name="connsiteY4" fmla="*/ 4544570 h 4544570"/>
              <a:gd name="connsiteX5" fmla="*/ 0 w 8531352"/>
              <a:gd name="connsiteY5" fmla="*/ 0 h 454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1352" h="4544570">
                <a:moveTo>
                  <a:pt x="0" y="0"/>
                </a:moveTo>
                <a:lnTo>
                  <a:pt x="8531352" y="0"/>
                </a:lnTo>
                <a:lnTo>
                  <a:pt x="8531352" y="4243780"/>
                </a:lnTo>
                <a:lnTo>
                  <a:pt x="4844715" y="4352706"/>
                </a:lnTo>
                <a:lnTo>
                  <a:pt x="0" y="454457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1800"/>
              </a:spcBef>
              <a:buClr>
                <a:schemeClr val="accent5"/>
              </a:buClr>
              <a:buSzPct val="85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/>
              <a:buChar char="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75000"/>
              <a:buFont typeface="Wingdings 2"/>
              <a:buChar char="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Redevelopment of 42-acre school campus and George Washington park</a:t>
            </a:r>
          </a:p>
          <a:p>
            <a:r>
              <a:rPr lang="en-US" dirty="0"/>
              <a:t>Vision of a shared multigenerational, vibrant community amenity with residential, educational, and non-profit uses</a:t>
            </a:r>
          </a:p>
          <a:p>
            <a:pPr lvl="1"/>
            <a:r>
              <a:rPr lang="en-US" dirty="0"/>
              <a:t>Gym reopened for community use </a:t>
            </a:r>
          </a:p>
          <a:p>
            <a:pPr lvl="1"/>
            <a:r>
              <a:rPr lang="en-US" dirty="0"/>
              <a:t>Fire Marshal and FCPS registration spaces open</a:t>
            </a:r>
          </a:p>
          <a:p>
            <a:r>
              <a:rPr lang="en-US" dirty="0"/>
              <a:t>Master Plan activities underway with partners from The Alexander Company and Elm Street Development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94" y="1465451"/>
            <a:ext cx="4081806" cy="22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Restrained revenue growth anticipated for foreseeable future</a:t>
            </a:r>
          </a:p>
          <a:p>
            <a:pPr lvl="1"/>
            <a:r>
              <a:rPr lang="en-US" dirty="0"/>
              <a:t>Expenditure needs will continue to outpace resources – fiscal constraint will be required</a:t>
            </a:r>
          </a:p>
          <a:p>
            <a:pPr lvl="1"/>
            <a:r>
              <a:rPr lang="en-US" dirty="0"/>
              <a:t>Focus on Board priorities, balancing them against resources</a:t>
            </a:r>
          </a:p>
          <a:p>
            <a:r>
              <a:rPr lang="en-US" dirty="0"/>
              <a:t>Continued uncertainty about U.S. fiscal policy and impact of tax reform</a:t>
            </a:r>
          </a:p>
          <a:p>
            <a:r>
              <a:rPr lang="en-US" dirty="0"/>
              <a:t>Will continue to monitor State budget</a:t>
            </a:r>
          </a:p>
          <a:p>
            <a:r>
              <a:rPr lang="en-US" dirty="0"/>
              <a:t>Regional response to address ongoing Metro funding requirements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35651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Committed to working collaboratively with Schools to meet joint priorities</a:t>
            </a:r>
          </a:p>
          <a:p>
            <a:r>
              <a:rPr lang="en-US" dirty="0"/>
              <a:t>Continue to identify efficiencies</a:t>
            </a:r>
          </a:p>
          <a:p>
            <a:pPr lvl="1"/>
            <a:r>
              <a:rPr lang="en-US" dirty="0"/>
              <a:t>Lines of Business Phase 2</a:t>
            </a:r>
          </a:p>
          <a:p>
            <a:pPr lvl="1"/>
            <a:r>
              <a:rPr lang="en-US" dirty="0"/>
              <a:t>Joint Budget Workgroup</a:t>
            </a:r>
          </a:p>
          <a:p>
            <a:pPr lvl="1"/>
            <a:r>
              <a:rPr lang="en-US" dirty="0"/>
              <a:t>Expenditure trends</a:t>
            </a:r>
          </a:p>
          <a:p>
            <a:r>
              <a:rPr lang="en-US" dirty="0"/>
              <a:t>Lay out multi-year strategic planning effort</a:t>
            </a:r>
          </a:p>
          <a:p>
            <a:pPr lvl="1"/>
            <a:r>
              <a:rPr lang="en-US" dirty="0"/>
              <a:t>Board, School and community partners engaged</a:t>
            </a:r>
          </a:p>
          <a:p>
            <a:pPr lvl="1"/>
            <a:r>
              <a:rPr lang="en-US" dirty="0"/>
              <a:t>In the context of One Fairfax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– continued</a:t>
            </a:r>
          </a:p>
        </p:txBody>
      </p:sp>
    </p:spTree>
    <p:extLst>
      <p:ext uri="{BB962C8B-B14F-4D97-AF65-F5344CB8AC3E}">
        <p14:creationId xmlns:p14="http://schemas.microsoft.com/office/powerpoint/2010/main" val="35457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03395" y="1367366"/>
            <a:ext cx="7712147" cy="4732867"/>
          </a:xfrm>
        </p:spPr>
        <p:txBody>
          <a:bodyPr>
            <a:normAutofit fontScale="92500" lnSpcReduction="10000"/>
          </a:bodyPr>
          <a:lstStyle/>
          <a:p>
            <a:pPr marL="1828800" indent="-1828800">
              <a:buNone/>
            </a:pPr>
            <a:r>
              <a:rPr lang="en-US" sz="1600" dirty="0"/>
              <a:t>February 20, 2018	County Executive presents FY 2019 Advertised Budget Plan</a:t>
            </a:r>
          </a:p>
          <a:p>
            <a:pPr marL="1828800" indent="-1828800">
              <a:buNone/>
            </a:pPr>
            <a:r>
              <a:rPr lang="en-US" sz="1600" dirty="0"/>
              <a:t>February 27, 2018	Joint Board of Supervisors/School Board Budget Committee Meeting</a:t>
            </a:r>
          </a:p>
          <a:p>
            <a:pPr marL="1828800" indent="-1828800">
              <a:buNone/>
            </a:pPr>
            <a:r>
              <a:rPr lang="en-US" sz="1600" dirty="0"/>
              <a:t>March 6, 2018	Board of Supervisors advertises FY 2019 tax rates</a:t>
            </a:r>
          </a:p>
          <a:p>
            <a:pPr marL="1828800" indent="-1828800">
              <a:buNone/>
            </a:pPr>
            <a:r>
              <a:rPr lang="en-US" sz="1600" dirty="0"/>
              <a:t>March 20, 2018	Board of Supervisors advertises </a:t>
            </a:r>
            <a:r>
              <a:rPr lang="en-US" sz="1600" i="1" dirty="0"/>
              <a:t>FY 2018 Third Quarter Review</a:t>
            </a:r>
          </a:p>
          <a:p>
            <a:pPr marL="1828800" indent="-1828800">
              <a:buNone/>
            </a:pPr>
            <a:r>
              <a:rPr lang="en-US" sz="1600" dirty="0"/>
              <a:t>April 10-12, 2018	Board of Supervisors holds Public Hearings on FY 2019 Budget, </a:t>
            </a:r>
            <a:r>
              <a:rPr lang="en-US" sz="1600" i="1" dirty="0"/>
              <a:t>FY 2018 Third Quarter Review</a:t>
            </a:r>
            <a:r>
              <a:rPr lang="en-US" sz="1600" dirty="0"/>
              <a:t>, and FY 2019-FY 2023 Capital Improvement Program</a:t>
            </a:r>
          </a:p>
          <a:p>
            <a:pPr marL="1828800" indent="-1828800">
              <a:buNone/>
            </a:pPr>
            <a:r>
              <a:rPr lang="en-US" sz="1600" dirty="0"/>
              <a:t>April 24, 2018 	Board of Supervisors marks-up FY 2019 Budget, adopts FY 2019-FY 2023 Capital Improvement Program and </a:t>
            </a:r>
            <a:r>
              <a:rPr lang="en-US" sz="1600" i="1" dirty="0"/>
              <a:t>FY 2018 Third Quarter Review</a:t>
            </a:r>
          </a:p>
          <a:p>
            <a:pPr marL="1828800" indent="-1828800">
              <a:buNone/>
            </a:pPr>
            <a:r>
              <a:rPr lang="en-US" sz="1600" dirty="0"/>
              <a:t>May 1, 2018	Board of Supervisors adopts FY 2019 Adopted Budget</a:t>
            </a:r>
          </a:p>
          <a:p>
            <a:pPr marL="1828800" indent="-1828800">
              <a:buNone/>
            </a:pPr>
            <a:r>
              <a:rPr lang="en-US" sz="1600" dirty="0"/>
              <a:t>May 15-16, 2018	School Board holds public hearings on FY 2019 budget</a:t>
            </a:r>
          </a:p>
          <a:p>
            <a:pPr marL="1828800" indent="-1828800">
              <a:buNone/>
            </a:pPr>
            <a:r>
              <a:rPr lang="en-US" sz="1600" dirty="0"/>
              <a:t>May 24, 2018	School Board adopts FY 2019 Approved Budget</a:t>
            </a:r>
          </a:p>
          <a:p>
            <a:pPr marL="1828800" indent="-1828800">
              <a:buNone/>
            </a:pPr>
            <a:r>
              <a:rPr lang="en-US" sz="1600" dirty="0"/>
              <a:t>July 1, 2018	FY 2019 Budget Year Begins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Budget Schedule</a:t>
            </a:r>
          </a:p>
        </p:txBody>
      </p:sp>
    </p:spTree>
    <p:extLst>
      <p:ext uri="{BB962C8B-B14F-4D97-AF65-F5344CB8AC3E}">
        <p14:creationId xmlns:p14="http://schemas.microsoft.com/office/powerpoint/2010/main" val="519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9EF39C0C-E225-4ACE-90ED-BDD8CBB4EDD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13267" y="1371600"/>
            <a:ext cx="8492405" cy="4659329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To sign up to speak at one of the public hearings, call the Clerk to the Board’s Office at (703) 324-3151, TTY (703) 324-3903 or to access the form to sign up to speak, go to: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700" dirty="0"/>
              <a:t> </a:t>
            </a:r>
            <a:r>
              <a:rPr lang="en-US" sz="2700" dirty="0">
                <a:hlinkClick r:id="rId3"/>
              </a:rPr>
              <a:t>www.fairfaxcounty.gov/bosclerk/speakers-form</a:t>
            </a:r>
            <a:endParaRPr lang="en-US" sz="2700" dirty="0"/>
          </a:p>
          <a:p>
            <a:r>
              <a:rPr lang="en-US" sz="2700" dirty="0"/>
              <a:t>The public can send written testimony or communicate with the Clerk’s Office by email at: </a:t>
            </a:r>
            <a:r>
              <a:rPr lang="en-US" sz="2700" dirty="0">
                <a:hlinkClick r:id="rId4"/>
              </a:rPr>
              <a:t>clerktothebos@fairfaxcounty.gov</a:t>
            </a:r>
            <a:endParaRPr lang="en-US" sz="2700" dirty="0"/>
          </a:p>
          <a:p>
            <a:r>
              <a:rPr lang="en-US" sz="2700" dirty="0"/>
              <a:t>The entire </a:t>
            </a:r>
            <a:r>
              <a:rPr lang="en-US" sz="2700" u="sng" dirty="0"/>
              <a:t>FY 2019 Advertised Budget Plan</a:t>
            </a:r>
            <a:r>
              <a:rPr lang="en-US" sz="2700" dirty="0"/>
              <a:t> and the FY 2019-FY 2023 Capital Improvement Program (CIP) are available online at: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700" dirty="0">
                <a:solidFill>
                  <a:srgbClr val="FF0000"/>
                </a:solidFill>
                <a:hlinkClick r:id="rId5"/>
              </a:rPr>
              <a:t>www.fairfaxcounty.gov/budget</a:t>
            </a:r>
            <a:endParaRPr lang="en-US" sz="27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Involved</a:t>
            </a:r>
          </a:p>
        </p:txBody>
      </p:sp>
    </p:spTree>
    <p:extLst>
      <p:ext uri="{BB962C8B-B14F-4D97-AF65-F5344CB8AC3E}">
        <p14:creationId xmlns:p14="http://schemas.microsoft.com/office/powerpoint/2010/main" val="346053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3266" y="1226820"/>
            <a:ext cx="8492405" cy="47328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Recommended Real Estate Tax rate of $1.155 per $100 of assessed value – an increase of 2.5 cents</a:t>
            </a:r>
          </a:p>
          <a:p>
            <a:pPr lvl="1"/>
            <a:r>
              <a:rPr lang="en-US" dirty="0"/>
              <a:t>Projected value of “One Penny” in FY 2019=$24.64 million in revenue.</a:t>
            </a:r>
          </a:p>
          <a:p>
            <a:r>
              <a:rPr lang="en-US" dirty="0"/>
              <a:t>An overall increase for County and Schools of 4.38%</a:t>
            </a:r>
          </a:p>
          <a:p>
            <a:pPr lvl="1"/>
            <a:r>
              <a:rPr lang="en-US" dirty="0"/>
              <a:t>Fully funds School Board’s requested transfer after accounting for increased state revenues</a:t>
            </a:r>
          </a:p>
          <a:p>
            <a:pPr lvl="1"/>
            <a:r>
              <a:rPr lang="en-US" dirty="0"/>
              <a:t>Begins to address increased School capital needs with the assumption of an annual increase of $25 million in school bonds</a:t>
            </a:r>
          </a:p>
          <a:p>
            <a:r>
              <a:rPr lang="en-US" dirty="0"/>
              <a:t>Fully funds compensation for all County employees</a:t>
            </a:r>
          </a:p>
          <a:p>
            <a:r>
              <a:rPr lang="en-US" dirty="0"/>
              <a:t>Funds Board priorities such as Diversion First, Gang and Opioid Prevention Efforts, Early Childhood Initiatives, South County Police Positions</a:t>
            </a:r>
          </a:p>
          <a:p>
            <a:r>
              <a:rPr lang="en-US" dirty="0"/>
              <a:t>Net position increase of 77 County positions</a:t>
            </a:r>
          </a:p>
          <a:p>
            <a:r>
              <a:rPr lang="en-US" dirty="0"/>
              <a:t>Available balance of $3.88 million for the Board’s consideration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Advertised Budget Highlights</a:t>
            </a:r>
          </a:p>
        </p:txBody>
      </p:sp>
    </p:spTree>
    <p:extLst>
      <p:ext uri="{BB962C8B-B14F-4D97-AF65-F5344CB8AC3E}">
        <p14:creationId xmlns:p14="http://schemas.microsoft.com/office/powerpoint/2010/main" val="42456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734" y="1371600"/>
            <a:ext cx="8517466" cy="4638583"/>
          </a:xfrm>
        </p:spPr>
        <p:txBody>
          <a:bodyPr>
            <a:normAutofit/>
          </a:bodyPr>
          <a:lstStyle/>
          <a:p>
            <a:r>
              <a:rPr lang="en-US" dirty="0"/>
              <a:t>With no change to Real Estate Tax rate:</a:t>
            </a:r>
          </a:p>
          <a:p>
            <a:pPr lvl="1"/>
            <a:r>
              <a:rPr lang="en-US" dirty="0"/>
              <a:t>Schools support would be reduced by more than $28 million from what is included in the FY 2019 proposal</a:t>
            </a:r>
          </a:p>
          <a:p>
            <a:pPr lvl="1"/>
            <a:r>
              <a:rPr lang="en-US" dirty="0"/>
              <a:t>The County’s Market Rate Adjustment would be partially funded at 1.26% (of the calculated 2.25%)</a:t>
            </a:r>
          </a:p>
          <a:p>
            <a:pPr lvl="1"/>
            <a:r>
              <a:rPr lang="en-US" dirty="0"/>
              <a:t>Limited funding would be available for Diversion First, Gang Prevention, Opioid Epidemic, South County Police Positions, School Readiness Initiatives, and other priorities</a:t>
            </a:r>
          </a:p>
          <a:p>
            <a:r>
              <a:rPr lang="en-US" dirty="0"/>
              <a:t>A 2.5 cent increase in the Real Estate Tax rate results in an increase in the average tax bill of approximately $268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2019 Advertised Budget Summary</a:t>
            </a:r>
          </a:p>
        </p:txBody>
      </p:sp>
    </p:spTree>
    <p:extLst>
      <p:ext uri="{BB962C8B-B14F-4D97-AF65-F5344CB8AC3E}">
        <p14:creationId xmlns:p14="http://schemas.microsoft.com/office/powerpoint/2010/main" val="26004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4626903"/>
              </p:ext>
            </p:extLst>
          </p:nvPr>
        </p:nvGraphicFramePr>
        <p:xfrm>
          <a:off x="312738" y="1352550"/>
          <a:ext cx="84931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 2019 Advertised Budget:  Where It Comes From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9925" y="4329917"/>
            <a:ext cx="1918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* For presentation purposes, Personal Property Taxes that are reimbursed by the Commonwealth as a result of the Personal Property Tax Relief Act of 1998 are included in the Personal Property Taxes category.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4765" y="1327264"/>
            <a:ext cx="2068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FY 2019 General Fund Revenues</a:t>
            </a:r>
          </a:p>
          <a:p>
            <a:pPr algn="ctr"/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$4.29 billion</a:t>
            </a:r>
          </a:p>
        </p:txBody>
      </p:sp>
    </p:spTree>
    <p:extLst>
      <p:ext uri="{BB962C8B-B14F-4D97-AF65-F5344CB8AC3E}">
        <p14:creationId xmlns:p14="http://schemas.microsoft.com/office/powerpoint/2010/main" val="329176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DC2A-4348-4EB2-85B6-CAE59B1E827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729527"/>
              </p:ext>
            </p:extLst>
          </p:nvPr>
        </p:nvGraphicFramePr>
        <p:xfrm>
          <a:off x="312738" y="1371601"/>
          <a:ext cx="8493125" cy="437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Change in General Fund Revenue </a:t>
            </a:r>
            <a:br>
              <a:rPr lang="en-US" dirty="0"/>
            </a:br>
            <a:r>
              <a:rPr lang="en-US" dirty="0"/>
              <a:t>FY 2010 – FY 2020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94714" y="5258435"/>
            <a:ext cx="1951590" cy="330948"/>
            <a:chOff x="6594714" y="5505011"/>
            <a:chExt cx="1951590" cy="33094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594714" y="5515297"/>
              <a:ext cx="1951590" cy="72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"/>
            <p:cNvSpPr txBox="1"/>
            <p:nvPr/>
          </p:nvSpPr>
          <p:spPr>
            <a:xfrm>
              <a:off x="6836055" y="5505011"/>
              <a:ext cx="1488157" cy="33094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Projections</a:t>
              </a:r>
            </a:p>
          </p:txBody>
        </p:sp>
      </p:grpSp>
      <p:sp>
        <p:nvSpPr>
          <p:cNvPr id="8" name="TextBox 1"/>
          <p:cNvSpPr txBox="1"/>
          <p:nvPr/>
        </p:nvSpPr>
        <p:spPr>
          <a:xfrm>
            <a:off x="313267" y="5544348"/>
            <a:ext cx="6562019" cy="5327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* In FY 2017, without the 4 cent Real Estate tax rate increase, revenue would have been up 3.0%</a:t>
            </a:r>
          </a:p>
          <a:p>
            <a:r>
              <a:rPr lang="en-US" sz="1200" dirty="0">
                <a:latin typeface="+mj-lt"/>
              </a:rPr>
              <a:t>** In FY 2019, without the proposed 2.5 cent Real Estate tax increase, revenue would be up 2.8%</a:t>
            </a:r>
          </a:p>
        </p:txBody>
      </p:sp>
    </p:spTree>
    <p:extLst>
      <p:ext uri="{BB962C8B-B14F-4D97-AF65-F5344CB8AC3E}">
        <p14:creationId xmlns:p14="http://schemas.microsoft.com/office/powerpoint/2010/main" val="27609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3000" t="12000" r="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Total increase of 2.17% in residential equalization</a:t>
            </a:r>
          </a:p>
          <a:p>
            <a:pPr lvl="1"/>
            <a:r>
              <a:rPr lang="en-US" dirty="0"/>
              <a:t>Average price of homes sold in CY 2017 was up 4.3%</a:t>
            </a:r>
          </a:p>
          <a:p>
            <a:pPr lvl="1"/>
            <a:r>
              <a:rPr lang="en-US" dirty="0"/>
              <a:t>The number of home sales rose 2.3%, from 15,755 homes in 2016 to 16,109 in 2017</a:t>
            </a:r>
          </a:p>
          <a:p>
            <a:pPr lvl="1"/>
            <a:r>
              <a:rPr lang="en-US" dirty="0"/>
              <a:t>Homes that sold in 2017 stayed on the market for an average of 45 days, down from 52 days in 2016</a:t>
            </a:r>
          </a:p>
          <a:p>
            <a:pPr lvl="1"/>
            <a:r>
              <a:rPr lang="en-US" dirty="0"/>
              <a:t>There are more than 342,000 residential properties in Fairfax County</a:t>
            </a:r>
          </a:p>
          <a:p>
            <a:pPr lvl="2"/>
            <a:r>
              <a:rPr lang="en-US" dirty="0"/>
              <a:t>Almost 65% saw an increase in assessed value</a:t>
            </a:r>
          </a:p>
          <a:p>
            <a:pPr lvl="2"/>
            <a:r>
              <a:rPr lang="en-US" dirty="0"/>
              <a:t>Last year, over half had no change or saw a decrease in assessed value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Market</a:t>
            </a:r>
          </a:p>
        </p:txBody>
      </p:sp>
    </p:spTree>
    <p:extLst>
      <p:ext uri="{BB962C8B-B14F-4D97-AF65-F5344CB8AC3E}">
        <p14:creationId xmlns:p14="http://schemas.microsoft.com/office/powerpoint/2010/main" val="13243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Changes in Residential Equalization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3F1178E-2A0B-429D-8D16-04E0C97E5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865834"/>
              </p:ext>
            </p:extLst>
          </p:nvPr>
        </p:nvGraphicFramePr>
        <p:xfrm>
          <a:off x="426128" y="1642370"/>
          <a:ext cx="8260672" cy="390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E0278-B0B5-4C2F-9525-541321CE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39C0C-E225-4ACE-90ED-BDD8CBB4ED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CDE31-3F32-422D-8932-58192A54CAC1}"/>
              </a:ext>
            </a:extLst>
          </p:cNvPr>
          <p:cNvSpPr txBox="1"/>
          <p:nvPr/>
        </p:nvSpPr>
        <p:spPr>
          <a:xfrm>
            <a:off x="7922715" y="5433128"/>
            <a:ext cx="611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Projection</a:t>
            </a:r>
          </a:p>
        </p:txBody>
      </p:sp>
    </p:spTree>
    <p:extLst>
      <p:ext uri="{BB962C8B-B14F-4D97-AF65-F5344CB8AC3E}">
        <p14:creationId xmlns:p14="http://schemas.microsoft.com/office/powerpoint/2010/main" val="2446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777B-6205-47D2-8F8E-1CD27F0D09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Residential properties comprise approximately 73.8% of total base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Equalization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956812" y="2347238"/>
            <a:ext cx="7193800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/>
          <a:p>
            <a:pPr algn="ctr" defTabSz="912983"/>
            <a:r>
              <a:rPr lang="en-US" b="1" dirty="0">
                <a:latin typeface="+mj-lt"/>
              </a:rPr>
              <a:t>Residential Equalization Percent Changes</a:t>
            </a:r>
          </a:p>
        </p:txBody>
      </p:sp>
      <p:graphicFrame>
        <p:nvGraphicFramePr>
          <p:cNvPr id="9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26804"/>
              </p:ext>
            </p:extLst>
          </p:nvPr>
        </p:nvGraphicFramePr>
        <p:xfrm>
          <a:off x="956812" y="2752607"/>
          <a:ext cx="7193800" cy="2834639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2043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7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Housing 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(Percent of Base)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2014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2015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2016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2017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2018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2019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FY 2020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Prelim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Single Family (71.7%)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3.13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5.82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3.27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1.69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0.62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2.11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Townhouse/Duplex (19.8%)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4.50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8.39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3.81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2.05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1.37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2.86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87063" marR="87063" marT="42836" marB="4283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Condominiums (8.0%)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5.42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10.51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4.48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0.73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(0.32)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1.68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87063" marR="87063" marT="42836" marB="4283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Vacant Land (0.4%)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2.89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3.38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3.03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0.92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0.03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2.01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87063" marR="87063" marT="42836" marB="4283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Other (0.1%)</a:t>
                      </a:r>
                      <a:endParaRPr kumimoji="0" lang="en-US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4.74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3.42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2.56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6.42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9.52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9.70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87063" marR="87063" marT="42836" marB="42836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Total Residential </a:t>
                      </a:r>
                      <a:b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</a:b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Equalization (100%)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6.54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3.39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1.64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0.68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2.17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ingdings 3" pitchFamily="18" charset="2"/>
                        <a:buNone/>
                        <a:tabLst>
                          <a:tab pos="342900" algn="dec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1.75</a:t>
                      </a:r>
                    </a:p>
                  </a:txBody>
                  <a:tcPr marL="87063" marR="87063" marT="42836" marB="42836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68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rgbClr val="FFFFFF"/>
      </a:lt1>
      <a:dk2>
        <a:srgbClr val="00677F"/>
      </a:dk2>
      <a:lt2>
        <a:srgbClr val="EED484"/>
      </a:lt2>
      <a:accent1>
        <a:srgbClr val="00AEC7"/>
      </a:accent1>
      <a:accent2>
        <a:srgbClr val="FFB500"/>
      </a:accent2>
      <a:accent3>
        <a:srgbClr val="75787B"/>
      </a:accent3>
      <a:accent4>
        <a:srgbClr val="CF4520"/>
      </a:accent4>
      <a:accent5>
        <a:srgbClr val="BA5227"/>
      </a:accent5>
      <a:accent6>
        <a:srgbClr val="001A70"/>
      </a:accent6>
      <a:hlink>
        <a:srgbClr val="68D2DF"/>
      </a:hlink>
      <a:folHlink>
        <a:srgbClr val="68D2DF"/>
      </a:folHlink>
    </a:clrScheme>
    <a:fontScheme name="2018Advertised">
      <a:majorFont>
        <a:latin typeface="Franklin Gothic Medium Cond"/>
        <a:ea typeface=""/>
        <a:cs typeface=""/>
      </a:majorFont>
      <a:minorFont>
        <a:latin typeface="Palatino Linotype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23175</TotalTime>
  <Words>2374</Words>
  <Application>Microsoft Office PowerPoint</Application>
  <PresentationFormat>On-screen Show (4:3)</PresentationFormat>
  <Paragraphs>727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Courier New</vt:lpstr>
      <vt:lpstr>Franklin Gothic Medium Cond</vt:lpstr>
      <vt:lpstr>Myriad Pro</vt:lpstr>
      <vt:lpstr>Palatino Linotype</vt:lpstr>
      <vt:lpstr>Wingdings</vt:lpstr>
      <vt:lpstr>Wingdings 2</vt:lpstr>
      <vt:lpstr>Wingdings 3</vt:lpstr>
      <vt:lpstr>Civic</vt:lpstr>
      <vt:lpstr>PowerPoint Presentation</vt:lpstr>
      <vt:lpstr>FY 2019 Advertised Budget Context</vt:lpstr>
      <vt:lpstr>FY 2019 Advertised Budget Highlights</vt:lpstr>
      <vt:lpstr>FY 2019 Advertised Budget Summary</vt:lpstr>
      <vt:lpstr>FY 2019 Advertised Budget:  Where It Comes From</vt:lpstr>
      <vt:lpstr>Annual Change in General Fund Revenue  FY 2010 – FY 2020</vt:lpstr>
      <vt:lpstr>Residential Market</vt:lpstr>
      <vt:lpstr>Annual Changes in Residential Equalization</vt:lpstr>
      <vt:lpstr>Residential Equalization</vt:lpstr>
      <vt:lpstr>Nonresidential Real Estate</vt:lpstr>
      <vt:lpstr>Nonresidential Real Estate Revenue</vt:lpstr>
      <vt:lpstr>Annual Changes in Nonresidential Equalization</vt:lpstr>
      <vt:lpstr>Nonresidential Equalization</vt:lpstr>
      <vt:lpstr>Real Estate Assessment Changes Mount Vernon District   </vt:lpstr>
      <vt:lpstr>Real Estate Assessment Changes Lee District   </vt:lpstr>
      <vt:lpstr>Real Estate Assessment Changes  by Supervisor District  </vt:lpstr>
      <vt:lpstr>Real Estate Assessment Changes  by Supervisor District (cont’d)  </vt:lpstr>
      <vt:lpstr>FY 2019 Budget Summary</vt:lpstr>
      <vt:lpstr>FY 2019 Advertised Budget:  Where it Goes</vt:lpstr>
      <vt:lpstr>Initiatives Underway</vt:lpstr>
      <vt:lpstr>Fairfax First &amp; Development Process Improvements</vt:lpstr>
      <vt:lpstr>Embark Richmond Highway</vt:lpstr>
      <vt:lpstr>North Hill</vt:lpstr>
      <vt:lpstr>Original Mount Vernon High School (OMVHS)</vt:lpstr>
      <vt:lpstr>Looking Forward</vt:lpstr>
      <vt:lpstr>Looking Forward – continued</vt:lpstr>
      <vt:lpstr>FY 2019 Budget Schedule</vt:lpstr>
      <vt:lpstr>How to Become Involved</vt:lpstr>
    </vt:vector>
  </TitlesOfParts>
  <Company>Fairfax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Meeting of the Fairfax County Board of Supervisors and the Fairfax County School Board</dc:title>
  <dc:creator>Jackson, Christina</dc:creator>
  <cp:lastModifiedBy>Hannam, Marijke</cp:lastModifiedBy>
  <cp:revision>1415</cp:revision>
  <cp:lastPrinted>2018-04-12T10:57:41Z</cp:lastPrinted>
  <dcterms:created xsi:type="dcterms:W3CDTF">2013-10-31T20:57:42Z</dcterms:created>
  <dcterms:modified xsi:type="dcterms:W3CDTF">2018-04-12T15:41:45Z</dcterms:modified>
</cp:coreProperties>
</file>