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0" r:id="rId2"/>
    <p:sldMasterId id="2147483698" r:id="rId3"/>
    <p:sldMasterId id="2147483686" r:id="rId4"/>
    <p:sldMasterId id="2147483673" r:id="rId5"/>
  </p:sldMasterIdLst>
  <p:notesMasterIdLst>
    <p:notesMasterId r:id="rId27"/>
  </p:notesMasterIdLst>
  <p:sldIdLst>
    <p:sldId id="257" r:id="rId6"/>
    <p:sldId id="258" r:id="rId7"/>
    <p:sldId id="303" r:id="rId8"/>
    <p:sldId id="259" r:id="rId9"/>
    <p:sldId id="340" r:id="rId10"/>
    <p:sldId id="334" r:id="rId11"/>
    <p:sldId id="339" r:id="rId12"/>
    <p:sldId id="335" r:id="rId13"/>
    <p:sldId id="341" r:id="rId14"/>
    <p:sldId id="342" r:id="rId15"/>
    <p:sldId id="343" r:id="rId16"/>
    <p:sldId id="344" r:id="rId17"/>
    <p:sldId id="337" r:id="rId18"/>
    <p:sldId id="282" r:id="rId19"/>
    <p:sldId id="313" r:id="rId20"/>
    <p:sldId id="310" r:id="rId21"/>
    <p:sldId id="311" r:id="rId22"/>
    <p:sldId id="308" r:id="rId23"/>
    <p:sldId id="345" r:id="rId24"/>
    <p:sldId id="338" r:id="rId25"/>
    <p:sldId id="309" r:id="rId2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628BA"/>
    <a:srgbClr val="0530BB"/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 autoAdjust="0"/>
    <p:restoredTop sz="94715" autoAdjust="0"/>
  </p:normalViewPr>
  <p:slideViewPr>
    <p:cSldViewPr>
      <p:cViewPr varScale="1">
        <p:scale>
          <a:sx n="82" d="100"/>
          <a:sy n="82" d="100"/>
        </p:scale>
        <p:origin x="146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426283A-47D0-4E43-8D4F-EDE68CF9DB4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C43CBBC-EC67-4CE6-9AE8-40D4EB1EC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8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3CBBC-EC67-4CE6-9AE8-40D4EB1EC2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7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972987" y="8773318"/>
            <a:ext cx="3037413" cy="46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74" tIns="45937" rIns="91874" bIns="45937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8CF8D7F-A26B-45B0-BD51-28121515F8D6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973" y="4387455"/>
            <a:ext cx="5142456" cy="4156870"/>
          </a:xfrm>
          <a:noFill/>
          <a:ln/>
        </p:spPr>
        <p:txBody>
          <a:bodyPr/>
          <a:lstStyle/>
          <a:p>
            <a:pPr eaLnBrk="1" hangingPunct="1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3626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972987" y="8773318"/>
            <a:ext cx="3037413" cy="46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74" tIns="45937" rIns="91874" bIns="45937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8CF8D7F-A26B-45B0-BD51-28121515F8D6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973" y="4387455"/>
            <a:ext cx="5142456" cy="4156870"/>
          </a:xfrm>
          <a:noFill/>
          <a:ln/>
        </p:spPr>
        <p:txBody>
          <a:bodyPr/>
          <a:lstStyle/>
          <a:p>
            <a:pPr eaLnBrk="1" hangingPunct="1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362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rgbClr val="0033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91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/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www.sbsd.virginia.gov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725D9-6564-4F72-AA48-5409FD4ADB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4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www.sbsd.virginia.gov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257D-2143-4BBD-891E-B8FE6C7FA9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0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www.sbsd.virginia.gov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14B51-EDD9-4555-95FB-7E3099FD18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189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www.sbsd.virginia.gov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FEB9-77F8-49E8-B8DD-F7DE89D89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6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www.sbsd.virginia.gov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1D827-EE69-4DE6-AEAC-4BC38C7558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02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/>
              <a:t>www.sbsd.virginia.gov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67E00A-FEEF-4EE6-AD4A-041695D4E51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71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92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67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30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07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 dirty="0"/>
              <a:t>www.sbsd.virginia.gov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3" t="10765" r="-3473" b="22568"/>
          <a:stretch/>
        </p:blipFill>
        <p:spPr>
          <a:xfrm>
            <a:off x="6553200" y="5715000"/>
            <a:ext cx="219456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40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85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8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28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842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23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9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00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048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2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/>
              <a:t>www.sbsd.virginia.gov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7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47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79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73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09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823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373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079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510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489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/>
              <a:t>www.sbsd.virginia.gov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-1667" r="-3125" b="21667"/>
          <a:stretch/>
        </p:blipFill>
        <p:spPr>
          <a:xfrm>
            <a:off x="6400800" y="5029200"/>
            <a:ext cx="24384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693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200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158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962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378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575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49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023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753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179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8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www.sbsd.virginia.gov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E32C8-0B03-407C-BD3E-35FDA1B38F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353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339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160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03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157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272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952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48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352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215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www.sbsd.virginia.gov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www.sbsd.virginia.gov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05CF-AE37-4989-863C-768B09374A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www.sbsd.virginia.gov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771DD-FC1A-4EF5-B820-BB7100EADD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2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www.sbsd.virginia.gov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1F1A8-F39C-4063-8722-3B37702014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www.sbsd.virginia.gov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95DB-834E-4F52-A31F-FC960FA5F2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813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13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33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600" i="1">
                <a:solidFill>
                  <a:srgbClr val="009900"/>
                </a:solidFill>
                <a:effectLst/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www.sbsd.virginia.gov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3" r:id="rId3"/>
    <p:sldLayoutId id="214748372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70000"/>
        <a:buFont typeface="Wingdings" pitchFamily="2" charset="2"/>
        <a:buChar char="¡"/>
        <a:defRPr sz="29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0000"/>
        <a:buFont typeface="Wingdings" pitchFamily="2" charset="2"/>
        <a:buChar char="l"/>
        <a:defRPr sz="2500">
          <a:solidFill>
            <a:srgbClr val="008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Wingdings" pitchFamily="2" charset="2"/>
        <a:buChar char="¡"/>
        <a:defRPr sz="22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0000"/>
        <a:buFont typeface="Wingdings" pitchFamily="2" charset="2"/>
        <a:buChar char="l"/>
        <a:defRPr sz="1900">
          <a:solidFill>
            <a:srgbClr val="008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0000"/>
        <a:buFont typeface="Wingdings" pitchFamily="2" charset="2"/>
        <a:buChar char="¡"/>
        <a:defRPr sz="1900">
          <a:solidFill>
            <a:srgbClr val="00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60000"/>
        <a:buFont typeface="Wingdings" pitchFamily="2" charset="2"/>
        <a:buChar char="¡"/>
        <a:defRPr sz="19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60000"/>
        <a:buFont typeface="Wingdings" pitchFamily="2" charset="2"/>
        <a:buChar char="¡"/>
        <a:defRPr sz="19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60000"/>
        <a:buFont typeface="Wingdings" pitchFamily="2" charset="2"/>
        <a:buChar char="¡"/>
        <a:defRPr sz="19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60000"/>
        <a:buFont typeface="Wingdings" pitchFamily="2" charset="2"/>
        <a:buChar char="¡"/>
        <a:defRPr sz="19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1C6BB-C1C9-481E-BE8F-B09A2668FA4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57840-BD0B-41B6-A045-F08644073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9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8D3D-AE46-4075-9794-EFEFC323210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A7FC-65BF-4CE6-BE48-D71F1EF7F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6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A68A2-07E7-44AF-B35B-A084DE87E3E8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4310C-A5C3-4D82-A0DB-C760962DE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7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www.sbsd.virginia.gov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945F9-2441-49BC-9642-592BFD10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0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ertification-app.sbsd.virginia.go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en-US" sz="2400" dirty="0">
                <a:latin typeface="Calibri" panose="020F0502020204030204" pitchFamily="34" charset="0"/>
              </a:rPr>
            </a:br>
            <a:br>
              <a:rPr lang="en-US" sz="2400" dirty="0">
                <a:latin typeface="Calibri" panose="020F0502020204030204" pitchFamily="34" charset="0"/>
              </a:rPr>
            </a:br>
            <a:r>
              <a:rPr lang="en-US" sz="2800" i="1" dirty="0">
                <a:solidFill>
                  <a:srgbClr val="0530BB"/>
                </a:solidFill>
                <a:effectLst/>
                <a:latin typeface="Calibri" panose="020F0502020204030204" pitchFamily="34" charset="0"/>
              </a:rPr>
              <a:t>Virginia Department of Small Business and Supplier Diversity (SBSD)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914400" y="1760220"/>
            <a:ext cx="77692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70000"/>
              <a:buFont typeface="Wingdings" pitchFamily="2" charset="2"/>
              <a:buChar char="¡"/>
              <a:defRPr sz="29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0000"/>
              <a:buFont typeface="Wingdings" pitchFamily="2" charset="2"/>
              <a:buChar char="l"/>
              <a:defRPr sz="2500">
                <a:solidFill>
                  <a:srgbClr val="008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Wingdings" pitchFamily="2" charset="2"/>
              <a:buChar char="¡"/>
              <a:defRPr sz="2200">
                <a:solidFill>
                  <a:srgbClr val="003399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0000"/>
              <a:buFont typeface="Wingdings" pitchFamily="2" charset="2"/>
              <a:buChar char="l"/>
              <a:defRPr sz="1900">
                <a:solidFill>
                  <a:srgbClr val="008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endParaRPr lang="en-US" sz="3000" kern="0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000" b="1" i="1" kern="0" dirty="0">
              <a:solidFill>
                <a:srgbClr val="0628B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i="1" kern="0" dirty="0">
                <a:solidFill>
                  <a:srgbClr val="0628B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Selling to the Commonwealth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i="1" kern="0" dirty="0">
                <a:solidFill>
                  <a:srgbClr val="0628B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eVA and SWaM</a:t>
            </a:r>
            <a:endParaRPr lang="en-US" sz="2000" b="1" kern="0" dirty="0">
              <a:solidFill>
                <a:srgbClr val="0628B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15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www.sbsd.virginia.gov</a:t>
            </a: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828800" y="533400"/>
            <a:ext cx="5943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i="1" dirty="0">
                <a:solidFill>
                  <a:srgbClr val="0628BA"/>
                </a:solidFill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Find Your Commodity Codes</a:t>
            </a:r>
            <a:br>
              <a:rPr lang="en-US" sz="2800" b="1" i="1" dirty="0">
                <a:solidFill>
                  <a:srgbClr val="0628BA"/>
                </a:solidFill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</a:br>
            <a:r>
              <a:rPr lang="en-US" sz="2800" b="1" i="1" dirty="0">
                <a:solidFill>
                  <a:srgbClr val="0628BA"/>
                </a:solidFill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Using the NIGP Look Up Tool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94" b="4925"/>
          <a:stretch/>
        </p:blipFill>
        <p:spPr bwMode="auto">
          <a:xfrm>
            <a:off x="1447799" y="1651000"/>
            <a:ext cx="7058025" cy="398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371600" y="2590800"/>
            <a:ext cx="2514600" cy="92392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cs typeface="Arial" charset="0"/>
              </a:rPr>
              <a:t>Access from the bottom of eVA website homepage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6553200" y="4114800"/>
            <a:ext cx="19050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69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www.sbsd.virginia.gov</a:t>
            </a: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979878" y="924580"/>
            <a:ext cx="32685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0628BA"/>
                </a:solidFill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NIGP Look Up Tool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584592"/>
            <a:ext cx="7239000" cy="4054208"/>
          </a:xfrm>
          <a:prstGeom prst="rect">
            <a:avLst/>
          </a:prstGeom>
          <a:noFill/>
          <a:ln w="9525">
            <a:solidFill>
              <a:srgbClr val="009B6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71500" y="4648200"/>
            <a:ext cx="4495800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12713" indent="-1127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 u="sng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Commodity Codes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Describe your products/services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Tell eVA Buyers what you sell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Match you with bid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937131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www.sbsd.virginia.gov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8000" y="92458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i="1" dirty="0">
                <a:solidFill>
                  <a:srgbClr val="0628BA"/>
                </a:solidFill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Need Help?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71600" y="1600200"/>
            <a:ext cx="7315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70000"/>
              <a:buFont typeface="Wingdings" pitchFamily="2" charset="2"/>
              <a:buChar char="¡"/>
              <a:defRPr sz="29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0000"/>
              <a:buFont typeface="Wingdings" pitchFamily="2" charset="2"/>
              <a:buChar char="l"/>
              <a:defRPr sz="2500">
                <a:solidFill>
                  <a:srgbClr val="008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Wingdings" pitchFamily="2" charset="2"/>
              <a:buChar char="¡"/>
              <a:defRPr sz="2200">
                <a:solidFill>
                  <a:srgbClr val="003399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0000"/>
              <a:buFont typeface="Wingdings" pitchFamily="2" charset="2"/>
              <a:buChar char="l"/>
              <a:defRPr sz="1900">
                <a:solidFill>
                  <a:srgbClr val="008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altLang="en-US" sz="2400" b="1" i="1" kern="0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eVA …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2400" b="1" i="1" kern="0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 Customer Care 1-866-289-7367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2400" b="1" i="1" kern="0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2400" b="1" i="1" kern="0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eVACustomerCare@dgs.virginia.gov</a:t>
            </a:r>
          </a:p>
          <a:p>
            <a:pPr marL="0" indent="0" eaLnBrk="1" hangingPunct="1">
              <a:buFontTx/>
              <a:buNone/>
            </a:pPr>
            <a:br>
              <a:rPr lang="en-US" altLang="en-US" sz="2400" b="1" i="1" kern="0" dirty="0">
                <a:solidFill>
                  <a:srgbClr val="0628BA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altLang="en-US" sz="2400" b="1" i="1" kern="0" dirty="0">
                <a:solidFill>
                  <a:srgbClr val="0628BA"/>
                </a:solidFill>
                <a:latin typeface="Calibri" pitchFamily="34" charset="0"/>
                <a:cs typeface="Calibri" panose="020F0502020204030204" pitchFamily="34" charset="0"/>
              </a:rPr>
              <a:t>Online www.eVA.virginia.gov</a:t>
            </a:r>
          </a:p>
          <a:p>
            <a:pPr marL="0" indent="0" eaLnBrk="1" hangingPunct="1">
              <a:buClr>
                <a:srgbClr val="339933"/>
              </a:buClr>
              <a:buSzPct val="80000"/>
              <a:buFont typeface="Wingdings" pitchFamily="2" charset="2"/>
              <a:buChar char="Ø"/>
            </a:pPr>
            <a:r>
              <a:rPr lang="en-US" altLang="en-US" sz="2400" b="1" i="1" kern="0" dirty="0">
                <a:solidFill>
                  <a:srgbClr val="0628BA"/>
                </a:solidFill>
                <a:latin typeface="Calibri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b="1" i="1" kern="0" dirty="0">
                <a:solidFill>
                  <a:srgbClr val="339933"/>
                </a:solidFill>
                <a:latin typeface="Calibri" pitchFamily="34" charset="0"/>
                <a:cs typeface="Calibri" panose="020F0502020204030204" pitchFamily="34" charset="0"/>
              </a:rPr>
              <a:t>eVA Order Terms</a:t>
            </a:r>
          </a:p>
          <a:p>
            <a:pPr marL="0" indent="0" eaLnBrk="1" hangingPunct="1">
              <a:buClr>
                <a:srgbClr val="339933"/>
              </a:buClr>
              <a:buSzPct val="80000"/>
              <a:buFont typeface="Wingdings" pitchFamily="2" charset="2"/>
              <a:buChar char="Ø"/>
            </a:pPr>
            <a:r>
              <a:rPr lang="en-US" altLang="en-US" sz="2400" b="1" i="1" kern="0" dirty="0">
                <a:solidFill>
                  <a:srgbClr val="339933"/>
                </a:solidFill>
                <a:latin typeface="Calibri" pitchFamily="34" charset="0"/>
                <a:cs typeface="Calibri" panose="020F0502020204030204" pitchFamily="34" charset="0"/>
              </a:rPr>
              <a:t>   Vendor Manual</a:t>
            </a:r>
          </a:p>
          <a:p>
            <a:pPr marL="0" indent="0" eaLnBrk="1" hangingPunct="1">
              <a:buClr>
                <a:srgbClr val="339933"/>
              </a:buClr>
              <a:buSzPct val="80000"/>
              <a:buFont typeface="Wingdings" pitchFamily="2" charset="2"/>
              <a:buChar char="Ø"/>
            </a:pPr>
            <a:r>
              <a:rPr lang="en-US" altLang="en-US" sz="2400" b="1" i="1" kern="0" dirty="0">
                <a:solidFill>
                  <a:srgbClr val="339933"/>
                </a:solidFill>
                <a:latin typeface="Calibri" pitchFamily="34" charset="0"/>
                <a:cs typeface="Calibri" panose="020F0502020204030204" pitchFamily="34" charset="0"/>
              </a:rPr>
              <a:t>   Vendor Resources</a:t>
            </a:r>
          </a:p>
          <a:p>
            <a:pPr marL="0" indent="0" eaLnBrk="1" hangingPunct="1">
              <a:buClr>
                <a:srgbClr val="339933"/>
              </a:buClr>
              <a:buSzPct val="80000"/>
              <a:buFont typeface="Wingdings" pitchFamily="2" charset="2"/>
              <a:buChar char="Ø"/>
            </a:pPr>
            <a:r>
              <a:rPr lang="en-US" altLang="en-US" sz="2400" b="1" i="1" kern="0" dirty="0">
                <a:solidFill>
                  <a:srgbClr val="339933"/>
                </a:solidFill>
                <a:latin typeface="Calibri" pitchFamily="34" charset="0"/>
                <a:cs typeface="Calibri" panose="020F0502020204030204" pitchFamily="34" charset="0"/>
              </a:rPr>
              <a:t>   Tutorials &amp; More!</a:t>
            </a:r>
            <a:br>
              <a:rPr lang="en-US" altLang="en-US" sz="1400" kern="0" dirty="0"/>
            </a:br>
            <a:endParaRPr lang="en-US" alt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626791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2000" dirty="0"/>
              <a:t>www.sbsd.virginia.gov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887" y="2057400"/>
            <a:ext cx="4573587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1" i="1" dirty="0">
                <a:solidFill>
                  <a:srgbClr val="0628BA"/>
                </a:solidFill>
                <a:latin typeface="Calibri" panose="020F0502020204030204" pitchFamily="34" charset="0"/>
              </a:rPr>
              <a:t>Step 2:  </a:t>
            </a:r>
          </a:p>
          <a:p>
            <a:pPr marL="0" indent="0" algn="ctr" eaLnBrk="1" hangingPunct="1">
              <a:buNone/>
              <a:defRPr/>
            </a:pPr>
            <a:r>
              <a:rPr lang="en-US" sz="2400" b="1" i="1" dirty="0">
                <a:solidFill>
                  <a:srgbClr val="0628BA"/>
                </a:solidFill>
                <a:latin typeface="Calibri" panose="020F0502020204030204" pitchFamily="34" charset="0"/>
              </a:rPr>
              <a:t>Get Certified</a:t>
            </a:r>
          </a:p>
          <a:p>
            <a:pPr marL="0" indent="0" eaLnBrk="1" hangingPunct="1">
              <a:buNone/>
              <a:defRPr/>
            </a:pP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373187" y="381000"/>
            <a:ext cx="7313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kern="0" dirty="0">
                <a:solidFill>
                  <a:srgbClr val="0530BB"/>
                </a:solidFill>
                <a:latin typeface="Calibri" panose="020F0502020204030204" pitchFamily="34" charset="0"/>
              </a:rPr>
              <a:t>Selling to the Commonwealth</a:t>
            </a:r>
          </a:p>
        </p:txBody>
      </p:sp>
    </p:spTree>
    <p:extLst>
      <p:ext uri="{BB962C8B-B14F-4D97-AF65-F5344CB8AC3E}">
        <p14:creationId xmlns:p14="http://schemas.microsoft.com/office/powerpoint/2010/main" val="3920096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237412" cy="19050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i="1" u="sng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Business 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least 51% owned and controlled by one or more individuals who are U.S. citizens or legal resident aliens and together with its affiliates</a:t>
            </a:r>
          </a:p>
          <a:p>
            <a:pPr marL="0" lvl="0" indent="0">
              <a:buNone/>
            </a:pPr>
            <a:endParaRPr lang="en-US" sz="2000" u="sng" dirty="0">
              <a:latin typeface="Book Antiqua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628BA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indent="0" algn="ctr"/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S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mall,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W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omen-owned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nd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inority-owned (SWaM) Certification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27760" y="3200400"/>
            <a:ext cx="73898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70000"/>
              <a:buFont typeface="Wingdings" pitchFamily="2" charset="2"/>
              <a:buChar char="¡"/>
              <a:defRPr sz="29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0000"/>
              <a:buFont typeface="Wingdings" pitchFamily="2" charset="2"/>
              <a:buChar char="l"/>
              <a:defRPr sz="2500">
                <a:solidFill>
                  <a:srgbClr val="008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Wingdings" pitchFamily="2" charset="2"/>
              <a:buChar char="¡"/>
              <a:defRPr sz="2200">
                <a:solidFill>
                  <a:srgbClr val="003399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0000"/>
              <a:buFont typeface="Wingdings" pitchFamily="2" charset="2"/>
              <a:buChar char="l"/>
              <a:defRPr sz="1900">
                <a:solidFill>
                  <a:srgbClr val="008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sz="1200" b="1" i="1" kern="0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marL="347663" lvl="1">
              <a:buSzPct val="80000"/>
              <a:buFont typeface="Wingdings" pitchFamily="2" charset="2"/>
              <a:buChar char="Ø"/>
            </a:pPr>
            <a:r>
              <a:rPr lang="en-US" sz="2400" b="1" i="1" kern="0" dirty="0">
                <a:solidFill>
                  <a:srgbClr val="0628BA"/>
                </a:solidFill>
                <a:latin typeface="Calibri" panose="020F0502020204030204" pitchFamily="34" charset="0"/>
              </a:rPr>
              <a:t>No more than 250 employees</a:t>
            </a:r>
          </a:p>
          <a:p>
            <a:pPr marL="400050" lvl="1" indent="0">
              <a:buSzPct val="80000"/>
              <a:buFont typeface="Wingdings" pitchFamily="2" charset="2"/>
              <a:buNone/>
            </a:pPr>
            <a:r>
              <a:rPr lang="en-US" sz="2400" b="1" i="1" kern="0" dirty="0">
                <a:solidFill>
                  <a:srgbClr val="0628BA"/>
                </a:solidFill>
                <a:latin typeface="Calibri" panose="020F0502020204030204" pitchFamily="34" charset="0"/>
              </a:rPr>
              <a:t>                               OR</a:t>
            </a:r>
            <a:endParaRPr lang="en-US" sz="2400" b="1" i="1" kern="0" dirty="0">
              <a:solidFill>
                <a:srgbClr val="0628BA"/>
              </a:solidFill>
              <a:latin typeface="Script MT Bold" panose="03040602040607080904" pitchFamily="66" charset="0"/>
            </a:endParaRPr>
          </a:p>
          <a:p>
            <a:pPr marL="347663" lvl="1">
              <a:buSzPct val="80000"/>
              <a:buFont typeface="Wingdings" pitchFamily="2" charset="2"/>
              <a:buChar char="Ø"/>
            </a:pPr>
            <a:r>
              <a:rPr lang="en-US" sz="2400" b="1" i="1" kern="0" dirty="0">
                <a:solidFill>
                  <a:srgbClr val="0628BA"/>
                </a:solidFill>
                <a:latin typeface="Calibri" panose="020F0502020204030204" pitchFamily="34" charset="0"/>
              </a:rPr>
              <a:t>No more than $10 Million in gross receipts averaged over the 3-year period prior to certification application.</a:t>
            </a:r>
          </a:p>
          <a:p>
            <a:pPr lvl="1">
              <a:buFont typeface="Wingdings" pitchFamily="2" charset="2"/>
              <a:buChar char="Ø"/>
            </a:pPr>
            <a:endParaRPr lang="en-US" sz="1000" b="1" i="1" kern="0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1000" b="1" i="1" kern="0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000" b="1" i="1" kern="0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kern="0" dirty="0">
              <a:solidFill>
                <a:srgbClr val="0628B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85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389812" cy="12192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i="1" u="sng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 Business 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certified Small Business under the SWaM Program</a:t>
            </a:r>
          </a:p>
          <a:p>
            <a:pPr marL="0" lvl="0" indent="0">
              <a:buNone/>
            </a:pPr>
            <a:endParaRPr lang="en-US" sz="2000" u="sng" dirty="0">
              <a:latin typeface="Book Antiqua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628BA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indent="0" algn="ctr"/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S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mall,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W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omen-owned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nd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inority-owned (SWaM) Certification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219200" y="2667000"/>
            <a:ext cx="731361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70000"/>
              <a:buFont typeface="Wingdings" pitchFamily="2" charset="2"/>
              <a:buChar char="¡"/>
              <a:defRPr sz="29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0000"/>
              <a:buFont typeface="Wingdings" pitchFamily="2" charset="2"/>
              <a:buChar char="l"/>
              <a:defRPr sz="2500">
                <a:solidFill>
                  <a:srgbClr val="008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Wingdings" pitchFamily="2" charset="2"/>
              <a:buChar char="¡"/>
              <a:defRPr sz="2200">
                <a:solidFill>
                  <a:srgbClr val="003399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0000"/>
              <a:buFont typeface="Wingdings" pitchFamily="2" charset="2"/>
              <a:buChar char="l"/>
              <a:defRPr sz="1900">
                <a:solidFill>
                  <a:srgbClr val="008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0000"/>
              <a:buFont typeface="Wingdings" pitchFamily="2" charset="2"/>
              <a:buChar char="¡"/>
              <a:defRPr sz="1900">
                <a:solidFill>
                  <a:srgbClr val="003399"/>
                </a:solidFill>
                <a:latin typeface="+mn-lt"/>
              </a:defRPr>
            </a:lvl9pPr>
          </a:lstStyle>
          <a:p>
            <a:pPr>
              <a:buClr>
                <a:srgbClr val="008000"/>
              </a:buClr>
              <a:buSzPct val="80000"/>
              <a:buFont typeface="Wingdings" pitchFamily="2" charset="2"/>
              <a:buChar char="Ø"/>
            </a:pPr>
            <a:r>
              <a:rPr lang="en-US" sz="2400" b="1" i="1" kern="0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more than 25 employees</a:t>
            </a:r>
          </a:p>
          <a:p>
            <a:pPr marL="0" indent="0">
              <a:buClr>
                <a:srgbClr val="008000"/>
              </a:buClr>
              <a:buSzPct val="80000"/>
              <a:buFont typeface="Wingdings" pitchFamily="2" charset="2"/>
              <a:buNone/>
            </a:pPr>
            <a:r>
              <a:rPr lang="en-US" sz="2400" b="1" i="1" kern="0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AND</a:t>
            </a:r>
            <a:endParaRPr lang="en-US" sz="1200" b="1" i="1" kern="0" dirty="0">
              <a:solidFill>
                <a:srgbClr val="0628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8000"/>
              </a:buClr>
              <a:buSzPct val="80000"/>
              <a:buFont typeface="Wingdings" pitchFamily="2" charset="2"/>
              <a:buChar char="Ø"/>
            </a:pPr>
            <a:r>
              <a:rPr lang="en-US" sz="2400" b="1" i="1" kern="0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more than $3 Million in average annual revenue over  the 3-year period prior to certification application.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b="1" kern="0" dirty="0">
                <a:solidFill>
                  <a:srgbClr val="0628BA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49054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389812" cy="36576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i="1" u="sng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Women-Owned Business 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least 51% owned and controlled by one or more women who are U.S. citizens or legal resident aliens</a:t>
            </a:r>
          </a:p>
          <a:p>
            <a:pPr marL="0" lvl="0" indent="0">
              <a:buNone/>
            </a:pPr>
            <a:endParaRPr lang="en-US" sz="2400" b="1" i="1" u="sng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sz="2400" b="1" i="1" u="sng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Minority-Owned Business 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least 51% owned and controlled by one or more minorities who are U.S. citizens or legal resident aliens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628BA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indent="0" algn="ctr"/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S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mall,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W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omen-owned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nd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inority-owned (SWaM) Certification</a:t>
            </a:r>
          </a:p>
        </p:txBody>
      </p:sp>
    </p:spTree>
    <p:extLst>
      <p:ext uri="{BB962C8B-B14F-4D97-AF65-F5344CB8AC3E}">
        <p14:creationId xmlns:p14="http://schemas.microsoft.com/office/powerpoint/2010/main" val="2039241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621587" cy="44196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i="1" u="sng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Service-Disabled Veteran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business that has been approved in the Service-Disabled, Veteran-Owned Small Business Program (SDVOSB) by the Virginia Department of Veterans Services</a:t>
            </a:r>
          </a:p>
          <a:p>
            <a:pPr marL="0" lvl="0" indent="0">
              <a:buNone/>
            </a:pPr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sz="2400" b="1" i="1" u="sng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ESO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organization that provides community-based employment services to individuals with disabilities that is an approved Commission on Accreditation of Rehabilitation Facilities (CARF) accredited vendor of the Department for Aging and Rehabilitative Services.</a:t>
            </a:r>
          </a:p>
          <a:p>
            <a:pPr marL="0" indent="0">
              <a:buNone/>
            </a:pPr>
            <a:endParaRPr lang="en-US" sz="2000" b="1" dirty="0">
              <a:solidFill>
                <a:srgbClr val="0628BA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indent="0" algn="ctr"/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S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mall,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W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omen-owned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nd </a:t>
            </a:r>
            <a:r>
              <a:rPr lang="en-US" sz="2800" i="1" u="sng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</a:rPr>
              <a:t>inority-owned (SWaM) Certification</a:t>
            </a:r>
          </a:p>
        </p:txBody>
      </p:sp>
    </p:spTree>
    <p:extLst>
      <p:ext uri="{BB962C8B-B14F-4D97-AF65-F5344CB8AC3E}">
        <p14:creationId xmlns:p14="http://schemas.microsoft.com/office/powerpoint/2010/main" val="4091498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114800"/>
          </a:xfrm>
        </p:spPr>
        <p:txBody>
          <a:bodyPr/>
          <a:lstStyle/>
          <a:p>
            <a:pPr marL="0" indent="0">
              <a:buNone/>
            </a:pPr>
            <a:endParaRPr lang="en-US" sz="20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Book Antiqua" panose="02040602050305030304" pitchFamily="18" charset="0"/>
              </a:rPr>
              <a:t>		</a:t>
            </a:r>
            <a:r>
              <a:rPr lang="en-US" sz="2800" i="1" dirty="0">
                <a:solidFill>
                  <a:srgbClr val="0530B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800" i="1" dirty="0" err="1">
                <a:solidFill>
                  <a:srgbClr val="0530B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SWaM</a:t>
            </a:r>
            <a:r>
              <a:rPr lang="en-US" sz="2800" i="1" dirty="0">
                <a:solidFill>
                  <a:srgbClr val="0530B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Application Process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8426" y="1524000"/>
            <a:ext cx="73136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Go to:  </a:t>
            </a: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https://certification-app.sbsd.virginia.gov/</a:t>
            </a:r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Create a user account then log in</a:t>
            </a:r>
          </a:p>
          <a:p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Complete the online application for SWaM certification.</a:t>
            </a:r>
          </a:p>
          <a:p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Upload required documents</a:t>
            </a:r>
          </a:p>
          <a:p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Submit</a:t>
            </a:r>
          </a:p>
          <a:p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36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114800"/>
          </a:xfrm>
        </p:spPr>
        <p:txBody>
          <a:bodyPr/>
          <a:lstStyle/>
          <a:p>
            <a:pPr marL="0" indent="0">
              <a:buNone/>
            </a:pPr>
            <a:endParaRPr lang="en-US" sz="20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Book Antiqua" panose="02040602050305030304" pitchFamily="18" charset="0"/>
              </a:rPr>
              <a:t>		</a:t>
            </a:r>
            <a:r>
              <a:rPr lang="en-US" sz="2800" i="1" dirty="0">
                <a:solidFill>
                  <a:srgbClr val="0530B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800" i="1" dirty="0" err="1">
                <a:solidFill>
                  <a:srgbClr val="0530B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SWaM</a:t>
            </a:r>
            <a:r>
              <a:rPr lang="en-US" sz="2800" i="1" dirty="0">
                <a:solidFill>
                  <a:srgbClr val="0530B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Application Process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1342706" y="1851243"/>
            <a:ext cx="73136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60 BUSINESS days for processing once the application is complete.</a:t>
            </a:r>
          </a:p>
          <a:p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Certification is good for 5 years.</a:t>
            </a:r>
          </a:p>
        </p:txBody>
      </p:sp>
    </p:spTree>
    <p:extLst>
      <p:ext uri="{BB962C8B-B14F-4D97-AF65-F5344CB8AC3E}">
        <p14:creationId xmlns:p14="http://schemas.microsoft.com/office/powerpoint/2010/main" val="171763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2225" y="1716021"/>
            <a:ext cx="7469187" cy="3694179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</a:rPr>
              <a:t>Our mission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None/>
            </a:pPr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promote access to the Commonwealth of Virginia’s contracting opportunities and ensure fairness in the procurement process.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Font typeface="Wingdings" panose="05000000000000000000" pitchFamily="2" charset="2"/>
              <a:buChar char="Ø"/>
            </a:pPr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None/>
            </a:pPr>
            <a:br>
              <a:rPr lang="en-US" sz="2400" dirty="0"/>
            </a:br>
            <a:endParaRPr lang="en-US" sz="2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en-US" sz="2400" b="1" dirty="0">
              <a:latin typeface="Calibri" panose="020F0502020204030204" pitchFamily="34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400" b="1" dirty="0"/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kern="0" dirty="0">
                <a:solidFill>
                  <a:srgbClr val="0530BB"/>
                </a:solidFill>
                <a:latin typeface="Calibri" panose="020F0502020204030204" pitchFamily="34" charset="0"/>
              </a:rPr>
              <a:t>Virginia Department of Small Business and Supplier Diversity (SBSD)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078" r="-2468" b="23077"/>
          <a:stretch/>
        </p:blipFill>
        <p:spPr>
          <a:xfrm>
            <a:off x="6738860" y="5446779"/>
            <a:ext cx="2328940" cy="125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2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2000" dirty="0"/>
              <a:t>www.sbsd.virginia.gov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2057400"/>
            <a:ext cx="4573587" cy="2286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2400" b="1" i="1" dirty="0">
                <a:solidFill>
                  <a:srgbClr val="0628BA"/>
                </a:solidFill>
                <a:latin typeface="Calibri" panose="020F0502020204030204" pitchFamily="34" charset="0"/>
              </a:rPr>
              <a:t>Register on eVA</a:t>
            </a:r>
          </a:p>
          <a:p>
            <a:pPr marL="0" indent="0" algn="ctr" eaLnBrk="1" hangingPunct="1">
              <a:buNone/>
              <a:defRPr/>
            </a:pPr>
            <a:endParaRPr lang="en-US" sz="24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400" b="1" i="1" dirty="0">
                <a:solidFill>
                  <a:srgbClr val="0628BA"/>
                </a:solidFill>
                <a:latin typeface="Calibri" panose="020F0502020204030204" pitchFamily="34" charset="0"/>
              </a:rPr>
              <a:t>Get Certified</a:t>
            </a:r>
          </a:p>
          <a:p>
            <a:pPr marL="0" indent="0" algn="ctr" eaLnBrk="1" hangingPunct="1">
              <a:buNone/>
              <a:defRPr/>
            </a:pP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373187" y="381000"/>
            <a:ext cx="7313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kern="0" dirty="0">
                <a:solidFill>
                  <a:srgbClr val="0530BB"/>
                </a:solidFill>
                <a:latin typeface="Calibri" panose="020F0502020204030204" pitchFamily="34" charset="0"/>
              </a:rPr>
              <a:t>Selling to the Commonwealth</a:t>
            </a:r>
          </a:p>
        </p:txBody>
      </p:sp>
      <p:pic>
        <p:nvPicPr>
          <p:cNvPr id="5" name="Picture 4" descr="C:\Users\amr32872\AppData\Local\Microsoft\Windows\Temporary Internet Files\Content.IE5\KSWQWSGH\117px-Bueno-verde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548640" cy="562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amr32872\AppData\Local\Microsoft\Windows\Temporary Internet Files\Content.IE5\KSWQWSGH\117px-Bueno-verde[1]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39085"/>
            <a:ext cx="548640" cy="562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965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</a:rPr>
              <a:t>Contact: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08000"/>
                </a:solidFill>
                <a:latin typeface="Calibri" panose="020F0502020204030204" pitchFamily="34" charset="0"/>
              </a:rPr>
              <a:t>Chris Tran Ley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</a:rPr>
              <a:t>Business Services Manager, Northern Virginia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</a:rPr>
              <a:t>(804) 212-4647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</a:rPr>
              <a:t>chris.ley@sbsd.virginia.gov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</a:rPr>
              <a:t>www.sbsd.virginia.gov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</a:rPr>
              <a:t>   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73187" y="381000"/>
            <a:ext cx="7313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kern="0" dirty="0">
                <a:solidFill>
                  <a:srgbClr val="0530BB"/>
                </a:solidFill>
                <a:latin typeface="Calibri" panose="020F0502020204030204" pitchFamily="34" charset="0"/>
              </a:rPr>
              <a:t>Virginia Department of Small Business and Supplier Diversity (SBSD)</a:t>
            </a:r>
          </a:p>
        </p:txBody>
      </p:sp>
    </p:spTree>
    <p:extLst>
      <p:ext uri="{BB962C8B-B14F-4D97-AF65-F5344CB8AC3E}">
        <p14:creationId xmlns:p14="http://schemas.microsoft.com/office/powerpoint/2010/main" val="314520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600200"/>
            <a:ext cx="7696200" cy="3694179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None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goals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None/>
            </a:pPr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the number of certified businesses in the Commonwealth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None/>
            </a:pPr>
            <a:endParaRPr lang="en-US" sz="2400" b="1" i="1" dirty="0">
              <a:solidFill>
                <a:srgbClr val="0530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530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the total dollars allocated to SWaM vendors as a percentage of all discretionary spend or contract dollars.</a:t>
            </a:r>
            <a:br>
              <a:rPr lang="en-US" sz="2400" dirty="0"/>
            </a:br>
            <a:endParaRPr lang="en-US" sz="2000" b="1" i="1" dirty="0">
              <a:solidFill>
                <a:srgbClr val="0628BA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en-US" sz="2400" b="1" dirty="0">
              <a:latin typeface="Calibri" panose="020F0502020204030204" pitchFamily="34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z="2400" b="1" dirty="0"/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kern="0" dirty="0">
                <a:solidFill>
                  <a:srgbClr val="0530BB"/>
                </a:solidFill>
                <a:latin typeface="Calibri" panose="020F0502020204030204" pitchFamily="34" charset="0"/>
              </a:rPr>
              <a:t>Virginia Department of Small Business and Supplier Diversity (SBSD)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www.sbsd.virginia.gov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078" r="-2468" b="23077"/>
          <a:stretch/>
        </p:blipFill>
        <p:spPr>
          <a:xfrm>
            <a:off x="6738860" y="5446779"/>
            <a:ext cx="2328940" cy="125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6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z="2000" dirty="0"/>
              <a:t>www.sbsd.virginia.gov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887" y="2057400"/>
            <a:ext cx="4573587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1" i="1" dirty="0">
                <a:solidFill>
                  <a:srgbClr val="0628BA"/>
                </a:solidFill>
                <a:latin typeface="Calibri" panose="020F0502020204030204" pitchFamily="34" charset="0"/>
              </a:rPr>
              <a:t>Step 1:  </a:t>
            </a:r>
          </a:p>
          <a:p>
            <a:pPr marL="0" indent="0" algn="ctr" eaLnBrk="1" hangingPunct="1">
              <a:buNone/>
              <a:defRPr/>
            </a:pPr>
            <a:r>
              <a:rPr lang="en-US" sz="2400" b="1" i="1" dirty="0">
                <a:solidFill>
                  <a:srgbClr val="0628BA"/>
                </a:solidFill>
                <a:latin typeface="Calibri" panose="020F0502020204030204" pitchFamily="34" charset="0"/>
              </a:rPr>
              <a:t>Register on eVA</a:t>
            </a:r>
          </a:p>
          <a:p>
            <a:pPr marL="0" indent="0" eaLnBrk="1" hangingPunct="1">
              <a:buNone/>
              <a:defRPr/>
            </a:pP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373187" y="381000"/>
            <a:ext cx="7313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kern="0" dirty="0">
                <a:solidFill>
                  <a:srgbClr val="0530BB"/>
                </a:solidFill>
                <a:latin typeface="Calibri" panose="020F0502020204030204" pitchFamily="34" charset="0"/>
              </a:rPr>
              <a:t>Selling to the Commonwealth</a:t>
            </a:r>
          </a:p>
        </p:txBody>
      </p:sp>
    </p:spTree>
    <p:extLst>
      <p:ext uri="{BB962C8B-B14F-4D97-AF65-F5344CB8AC3E}">
        <p14:creationId xmlns:p14="http://schemas.microsoft.com/office/powerpoint/2010/main" val="71916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www.sbsd.virginia.gov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943010"/>
            <a:ext cx="4076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rgbClr val="0628BA"/>
                </a:solidFill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The tool used by the  Commonwealth 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0628BA"/>
                </a:solidFill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for all 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0628BA"/>
                </a:solidFill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purchasing activity</a:t>
            </a:r>
            <a:r>
              <a:rPr lang="en-US" sz="2400" b="0" i="1" dirty="0">
                <a:solidFill>
                  <a:srgbClr val="0628B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715000" y="1828800"/>
            <a:ext cx="2895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245+ </a:t>
            </a:r>
            <a:r>
              <a:rPr lang="en-US" altLang="en-US" sz="2400" b="1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agencies, colleges &amp; universities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i="1" dirty="0">
              <a:solidFill>
                <a:srgbClr val="0628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770+ </a:t>
            </a:r>
            <a:r>
              <a:rPr lang="en-US" altLang="en-US" sz="2400" b="1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governments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i="1" dirty="0">
              <a:solidFill>
                <a:srgbClr val="0628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13,000+ </a:t>
            </a:r>
            <a:r>
              <a:rPr lang="en-US" altLang="en-US" sz="2400" b="1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 Users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43000" y="4450140"/>
            <a:ext cx="441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Announce </a:t>
            </a:r>
            <a:r>
              <a:rPr lang="en-US" altLang="en-US" sz="2400" b="1" i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bidding </a:t>
            </a:r>
            <a:r>
              <a:rPr lang="en-US" altLang="en-US" sz="2400" b="1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opportunities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400" b="1" i="1" dirty="0">
              <a:solidFill>
                <a:srgbClr val="0628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</a:t>
            </a:r>
            <a:r>
              <a:rPr lang="en-US" altLang="en-US" sz="2400" b="1" i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quotes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400" b="1" i="1" dirty="0">
              <a:solidFill>
                <a:srgbClr val="0628B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 </a:t>
            </a:r>
            <a:r>
              <a:rPr lang="en-US" altLang="en-US" sz="2400" b="1" i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orders </a:t>
            </a:r>
            <a:r>
              <a:rPr lang="en-US" altLang="en-US" sz="2400" b="1" i="1" dirty="0">
                <a:solidFill>
                  <a:srgbClr val="0628B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goods/services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7244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8" charset="-128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8194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8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373187" y="381000"/>
            <a:ext cx="7313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kern="0" dirty="0">
                <a:solidFill>
                  <a:srgbClr val="0530BB"/>
                </a:solidFill>
                <a:latin typeface="Calibri" panose="020F0502020204030204" pitchFamily="34" charset="0"/>
              </a:rPr>
              <a:t>What is eVA?</a:t>
            </a:r>
          </a:p>
        </p:txBody>
      </p:sp>
    </p:spTree>
    <p:extLst>
      <p:ext uri="{BB962C8B-B14F-4D97-AF65-F5344CB8AC3E}">
        <p14:creationId xmlns:p14="http://schemas.microsoft.com/office/powerpoint/2010/main" val="224754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www.sbsd.virginia.gov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914400"/>
            <a:ext cx="7315200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800" b="1" i="1" dirty="0">
                <a:solidFill>
                  <a:srgbClr val="0628B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Get Registered </a:t>
            </a:r>
            <a:r>
              <a:rPr lang="en-US" sz="2800" i="1" dirty="0">
                <a:solidFill>
                  <a:srgbClr val="0628B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www.eVA.virginia.gov</a:t>
            </a:r>
            <a:endParaRPr lang="en-US" sz="2800" b="1" i="1" dirty="0">
              <a:solidFill>
                <a:srgbClr val="0628B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" t="3089"/>
          <a:stretch/>
        </p:blipFill>
        <p:spPr bwMode="auto">
          <a:xfrm>
            <a:off x="1981200" y="1720215"/>
            <a:ext cx="5257800" cy="445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 bwMode="auto">
          <a:xfrm>
            <a:off x="2895600" y="1600200"/>
            <a:ext cx="14478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80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87"/>
          <a:stretch/>
        </p:blipFill>
        <p:spPr bwMode="auto">
          <a:xfrm>
            <a:off x="1495425" y="1584325"/>
            <a:ext cx="6886575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www.sbsd.virginia.gov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914400"/>
            <a:ext cx="3962400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800" b="1" i="1" dirty="0">
                <a:solidFill>
                  <a:srgbClr val="0628B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Get Registered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52600" y="4114800"/>
            <a:ext cx="22098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63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www.sbsd.virginia.gov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2" t="12966" r="422" b="-529"/>
          <a:stretch/>
        </p:blipFill>
        <p:spPr bwMode="auto">
          <a:xfrm>
            <a:off x="1447801" y="1600200"/>
            <a:ext cx="601979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914400"/>
            <a:ext cx="3962400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800" b="1" i="1" dirty="0">
                <a:solidFill>
                  <a:srgbClr val="0628B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Get Registered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800600" y="3352800"/>
            <a:ext cx="22098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101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www.sbsd.virginia.gov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52700" y="9144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i="1" kern="0" dirty="0">
                <a:solidFill>
                  <a:srgbClr val="0628B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Get Registered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71600" y="1507153"/>
            <a:ext cx="7239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628BA"/>
                </a:solidFill>
                <a:latin typeface="Calibri" pitchFamily="34" charset="0"/>
                <a:cs typeface="Arial" charset="0"/>
              </a:rPr>
              <a:t>What you need to register…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i="1" dirty="0">
              <a:solidFill>
                <a:srgbClr val="0628BA"/>
              </a:solidFill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339933"/>
              </a:buClr>
              <a:buSzPct val="80000"/>
              <a:buFont typeface="Wingdings" pitchFamily="2" charset="2"/>
              <a:buChar char="Ø"/>
            </a:pPr>
            <a:r>
              <a:rPr lang="en-US" altLang="en-US" sz="2400" b="1" i="1" dirty="0">
                <a:solidFill>
                  <a:srgbClr val="0628BA"/>
                </a:solidFill>
                <a:latin typeface="Calibri" pitchFamily="34" charset="0"/>
                <a:cs typeface="Arial" charset="0"/>
              </a:rPr>
              <a:t>Federal Tax Identification Number (TIN) – The 9 digit TIN or Social Security number that identifies your organization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sz="2400" b="1" i="1" dirty="0">
              <a:solidFill>
                <a:srgbClr val="0628BA"/>
              </a:solidFill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339933"/>
              </a:buClr>
              <a:buSzPct val="80000"/>
              <a:buFont typeface="Wingdings" pitchFamily="2" charset="2"/>
              <a:buChar char="Ø"/>
            </a:pPr>
            <a:r>
              <a:rPr lang="en-US" altLang="en-US" sz="2400" b="1" i="1" dirty="0">
                <a:solidFill>
                  <a:srgbClr val="0628BA"/>
                </a:solidFill>
                <a:latin typeface="Calibri" pitchFamily="34" charset="0"/>
                <a:cs typeface="Arial" charset="0"/>
              </a:rPr>
              <a:t>DUNS number – Required for e-commerce. This free 9 digit number is issued by Dun &amp; Bradstreet and identifies unique locations within a given company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sz="2400" b="1" i="1" dirty="0">
              <a:solidFill>
                <a:srgbClr val="0628BA"/>
              </a:solidFill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339933"/>
              </a:buClr>
              <a:buSzPct val="80000"/>
              <a:buFont typeface="Wingdings" pitchFamily="2" charset="2"/>
              <a:buChar char="Ø"/>
            </a:pPr>
            <a:r>
              <a:rPr lang="en-US" altLang="en-US" sz="2400" b="1" i="1" dirty="0">
                <a:solidFill>
                  <a:srgbClr val="0628BA"/>
                </a:solidFill>
                <a:latin typeface="Calibri" pitchFamily="34" charset="0"/>
                <a:cs typeface="Arial" charset="0"/>
              </a:rPr>
              <a:t>Addresses and Contact information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sz="2400" b="1" i="1" dirty="0">
              <a:solidFill>
                <a:srgbClr val="0628BA"/>
              </a:solidFill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339933"/>
              </a:buClr>
              <a:buSzPct val="80000"/>
              <a:buFont typeface="Wingdings" pitchFamily="2" charset="2"/>
              <a:buChar char="Ø"/>
            </a:pPr>
            <a:r>
              <a:rPr lang="en-US" altLang="en-US" sz="2400" b="1" i="1" dirty="0">
                <a:solidFill>
                  <a:srgbClr val="0628BA"/>
                </a:solidFill>
                <a:latin typeface="Calibri" pitchFamily="34" charset="0"/>
                <a:cs typeface="Arial" charset="0"/>
              </a:rPr>
              <a:t>Commodity Codes &amp; Service Areas</a:t>
            </a:r>
          </a:p>
        </p:txBody>
      </p:sp>
    </p:spTree>
    <p:extLst>
      <p:ext uri="{BB962C8B-B14F-4D97-AF65-F5344CB8AC3E}">
        <p14:creationId xmlns:p14="http://schemas.microsoft.com/office/powerpoint/2010/main" val="3592139660"/>
      </p:ext>
    </p:extLst>
  </p:cSld>
  <p:clrMapOvr>
    <a:masterClrMapping/>
  </p:clrMapOvr>
</p:sld>
</file>

<file path=ppt/theme/theme1.xml><?xml version="1.0" encoding="utf-8"?>
<a:theme xmlns:a="http://schemas.openxmlformats.org/drawingml/2006/main" name="1_Eclipse Green Blue">
  <a:themeElements>
    <a:clrScheme name="Eclipse Green Blu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 Green Blu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defRPr>
        </a:defPPr>
      </a:lstStyle>
    </a:lnDef>
  </a:objectDefaults>
  <a:extraClrSchemeLst>
    <a:extraClrScheme>
      <a:clrScheme name="Eclipse Green Blu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Green Blu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Green Blu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Green Blu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Green Blu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Green Blu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Green Blu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Green Blu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Green Blu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Green Blu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3060</TotalTime>
  <Words>772</Words>
  <Application>Microsoft Office PowerPoint</Application>
  <PresentationFormat>On-screen Show (4:3)</PresentationFormat>
  <Paragraphs>155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ＭＳ Ｐゴシック</vt:lpstr>
      <vt:lpstr>Arial</vt:lpstr>
      <vt:lpstr>Book Antiqua</vt:lpstr>
      <vt:lpstr>Calibri</vt:lpstr>
      <vt:lpstr>Century Gothic</vt:lpstr>
      <vt:lpstr>Script MT Bold</vt:lpstr>
      <vt:lpstr>Times New Roman</vt:lpstr>
      <vt:lpstr>Verdana</vt:lpstr>
      <vt:lpstr>Wingdings</vt:lpstr>
      <vt:lpstr>1_Eclipse Green Blue</vt:lpstr>
      <vt:lpstr>3_Custom Design</vt:lpstr>
      <vt:lpstr>2_Custom Design</vt:lpstr>
      <vt:lpstr>1_Custom Design</vt:lpstr>
      <vt:lpstr>Custom Design</vt:lpstr>
      <vt:lpstr>  Virginia Department of Small Business and Supplier Diversity (SBSD)</vt:lpstr>
      <vt:lpstr>PowerPoint Presentation</vt:lpstr>
      <vt:lpstr>PowerPoint Presentation</vt:lpstr>
      <vt:lpstr>PowerPoint Presentation</vt:lpstr>
      <vt:lpstr>PowerPoint Presentation</vt:lpstr>
      <vt:lpstr>Get Registered - www.eVA.virginia.gov</vt:lpstr>
      <vt:lpstr>Get Registered</vt:lpstr>
      <vt:lpstr>Get Registered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Small, Women-owned and Minority-owned (SWaM) Certification</vt:lpstr>
      <vt:lpstr>Small, Women-owned and Minority-owned (SWaM) Certification</vt:lpstr>
      <vt:lpstr>Small, Women-owned and Minority-owned (SWaM) Certification</vt:lpstr>
      <vt:lpstr>Small, Women-owned and Minority-owned (SWaM) Certification</vt:lpstr>
      <vt:lpstr>  The SWaM Application Process</vt:lpstr>
      <vt:lpstr>  The SWaM Application Process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Department of Business Assistance (VDBA)</dc:title>
  <dc:creator>Karen Smaw</dc:creator>
  <cp:lastModifiedBy>Edythe Kelleher</cp:lastModifiedBy>
  <cp:revision>212</cp:revision>
  <cp:lastPrinted>2016-02-10T16:43:26Z</cp:lastPrinted>
  <dcterms:created xsi:type="dcterms:W3CDTF">2015-08-11T14:42:29Z</dcterms:created>
  <dcterms:modified xsi:type="dcterms:W3CDTF">2017-08-15T18:32:28Z</dcterms:modified>
</cp:coreProperties>
</file>